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tyan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18" autoAdjust="0"/>
    <p:restoredTop sz="94660"/>
  </p:normalViewPr>
  <p:slideViewPr>
    <p:cSldViewPr snapToGrid="0">
      <p:cViewPr varScale="1">
        <p:scale>
          <a:sx n="93" d="100"/>
          <a:sy n="93" d="100"/>
        </p:scale>
        <p:origin x="-102" y="-4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54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60A32-7446-4A45-B4BC-DB0A465C564F}" type="datetimeFigureOut">
              <a:rPr lang="ru-RU" smtClean="0"/>
              <a:pPr/>
              <a:t>13.04.2019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19F4D-802A-48CE-86A6-AA90FB3E0F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DE19F4D-802A-48CE-86A6-AA90FB3E0FE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8"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Object 14"/>
          <p:cNvGraphicFramePr>
            <a:graphicFrameLocks noChangeAspect="1"/>
          </p:cNvGraphicFramePr>
          <p:nvPr userDrawn="1"/>
        </p:nvGraphicFramePr>
        <p:xfrm>
          <a:off x="222251" y="188913"/>
          <a:ext cx="1016000" cy="1104900"/>
        </p:xfrm>
        <a:graphic>
          <a:graphicData uri="http://schemas.openxmlformats.org/presentationml/2006/ole">
            <p:oleObj spid="_x0000_s2066" name="Точечный рисунок" r:id="rId4" imgW="762106" imgH="1104762" progId="PBrush">
              <p:embed/>
            </p:oleObj>
          </a:graphicData>
        </a:graphic>
      </p:graphicFrame>
      <p:pic>
        <p:nvPicPr>
          <p:cNvPr id="6" name="Picture 9"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3" descr="111_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90651" y="188913"/>
            <a:ext cx="1070610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Object 1031"/>
          <p:cNvGraphicFramePr>
            <a:graphicFrameLocks noChangeAspect="1"/>
          </p:cNvGraphicFramePr>
          <p:nvPr userDrawn="1"/>
        </p:nvGraphicFramePr>
        <p:xfrm>
          <a:off x="222251" y="188913"/>
          <a:ext cx="1016000" cy="1104900"/>
        </p:xfrm>
        <a:graphic>
          <a:graphicData uri="http://schemas.openxmlformats.org/presentationml/2006/ole">
            <p:oleObj spid="_x0000_s2067" name="Точечный рисунок" r:id="rId6" imgW="762106" imgH="1104762" progId="PBrush">
              <p:embed/>
            </p:oleObj>
          </a:graphicData>
        </a:graphic>
      </p:graphicFrame>
      <p:sp>
        <p:nvSpPr>
          <p:cNvPr id="4098" name="Rectangle 2"/>
          <p:cNvSpPr>
            <a:spLocks noGrp="1" noChangeArrowheads="1"/>
          </p:cNvSpPr>
          <p:nvPr>
            <p:ph type="ctrTitle"/>
          </p:nvPr>
        </p:nvSpPr>
        <p:spPr>
          <a:xfrm>
            <a:off x="914400" y="2130427"/>
            <a:ext cx="103632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ru-RU"/>
              <a:t>Образец подзаголовка</a:t>
            </a:r>
          </a:p>
        </p:txBody>
      </p:sp>
      <p:sp>
        <p:nvSpPr>
          <p:cNvPr id="9" name="Rectangle 4"/>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034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80924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56651" y="1412875"/>
            <a:ext cx="2743200" cy="47132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27051" y="1412875"/>
            <a:ext cx="8026400" cy="47132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72469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13985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270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650731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21575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66389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11758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72074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52367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2968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0170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43668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340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30972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1" y="2852740"/>
            <a:ext cx="5232400"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45200" y="2852740"/>
            <a:ext cx="5234517"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5241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40968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34447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049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43555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7597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412875"/>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609600" y="2852739"/>
            <a:ext cx="10670117"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r>
              <a:rPr lang="ru-RU">
                <a:solidFill>
                  <a:srgbClr val="000000"/>
                </a:solidFill>
              </a:rPr>
              <a:t>М.В. Вербицкая-2014 </a:t>
            </a:r>
          </a:p>
        </p:txBody>
      </p:sp>
      <p:pic>
        <p:nvPicPr>
          <p:cNvPr id="1030" name="Picture 8" descr="prava_rus"/>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31" name="Object 14"/>
          <p:cNvGraphicFramePr>
            <a:graphicFrameLocks noChangeAspect="1"/>
          </p:cNvGraphicFramePr>
          <p:nvPr userDrawn="1"/>
        </p:nvGraphicFramePr>
        <p:xfrm>
          <a:off x="222251" y="188913"/>
          <a:ext cx="1016000" cy="1104900"/>
        </p:xfrm>
        <a:graphic>
          <a:graphicData uri="http://schemas.openxmlformats.org/presentationml/2006/ole">
            <p:oleObj spid="_x0000_s1034" name="Точечный рисунок" r:id="rId15" imgW="762106" imgH="1104762" progId="PBrush">
              <p:embed/>
            </p:oleObj>
          </a:graphicData>
        </a:graphic>
      </p:graphicFrame>
    </p:spTree>
    <p:extLst>
      <p:ext uri="{BB962C8B-B14F-4D97-AF65-F5344CB8AC3E}">
        <p14:creationId xmlns:p14="http://schemas.microsoft.com/office/powerpoint/2010/main" xmlns="" val="1274532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48770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slide" Target="slide11.xml"/><Relationship Id="rId1" Type="http://schemas.openxmlformats.org/officeDocument/2006/relationships/slideLayout" Target="../slideLayouts/slideLayout18.xml"/><Relationship Id="rId6" Type="http://schemas.openxmlformats.org/officeDocument/2006/relationships/slide" Target="slide13.xml"/><Relationship Id="rId5" Type="http://schemas.openxmlformats.org/officeDocument/2006/relationships/image" Target="../media/image7.jpe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13551"/>
          <a:stretch>
            <a:fillRect/>
          </a:stretch>
        </p:blipFill>
        <p:spPr bwMode="auto">
          <a:xfrm>
            <a:off x="1510748" y="1577009"/>
            <a:ext cx="9156700" cy="4420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2001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0313" y="448689"/>
            <a:ext cx="11101687" cy="369332"/>
          </a:xfrm>
          <a:prstGeom prst="rect">
            <a:avLst/>
          </a:prstGeom>
        </p:spPr>
        <p:txBody>
          <a:bodyPr wrap="square">
            <a:spAutoFit/>
          </a:bodyPr>
          <a:lstStyle/>
          <a:p>
            <a:pPr lvl="0"/>
            <a:r>
              <a:rPr lang="en-US" b="1" kern="0" dirty="0">
                <a:solidFill>
                  <a:sysClr val="windowText" lastClr="000000"/>
                </a:solidFill>
                <a:latin typeface="Times New Roman" panose="02020603050405020304" pitchFamily="18" charset="0"/>
              </a:rPr>
              <a:t>Task 3. Imagine that these are photos from your photo album. Choose one photo to present to your friend.</a:t>
            </a:r>
            <a:endPar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p:txBody>
      </p:sp>
      <p:sp>
        <p:nvSpPr>
          <p:cNvPr id="6" name="Прямоугольник 5"/>
          <p:cNvSpPr/>
          <p:nvPr/>
        </p:nvSpPr>
        <p:spPr>
          <a:xfrm>
            <a:off x="349322" y="4148440"/>
            <a:ext cx="11620072" cy="2369880"/>
          </a:xfrm>
          <a:prstGeom prst="rect">
            <a:avLst/>
          </a:prstGeom>
        </p:spPr>
        <p:txBody>
          <a:bodyPr wrap="square">
            <a:spAutoFit/>
          </a:bodyPr>
          <a:lstStyle/>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have to start speaking in 1.5 minutes and will speak for not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more than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2 minutes (12–15 sentences). </a:t>
            </a:r>
            <a:endPar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In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your talk remember to speak about:</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where and when the photo was taken</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what/who is in the photo</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 is happening</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keep the photo in your album</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decided to show the picture to your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friend</a:t>
            </a:r>
          </a:p>
          <a:p>
            <a:pPr marL="285750" lvl="0" indent="-285750"/>
            <a:endPar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have to talk continuously, starting with</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r>
              <a:rPr kumimoji="0" lang="en-US" b="1" i="0" u="none" strike="noStrike" kern="0" cap="none" spc="0" normalizeH="0" baseline="0" noProof="0" dirty="0">
                <a:ln>
                  <a:noFill/>
                </a:ln>
                <a:solidFill>
                  <a:sysClr val="windowText" lastClr="000000"/>
                </a:solidFill>
                <a:effectLst/>
                <a:uLnTx/>
                <a:uFillTx/>
                <a:latin typeface="Times New Roman" panose="02020603050405020304" pitchFamily="18" charset="0"/>
              </a:rPr>
              <a:t>I’ve chosen photo number …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p>
          <a:p>
            <a:pPr lvl="0" algn="r"/>
            <a:r>
              <a:rPr lang="en-US" kern="0" dirty="0" smtClean="0">
                <a:solidFill>
                  <a:sysClr val="windowText" lastClr="000000"/>
                </a:solidFill>
                <a:latin typeface="Times New Roman" panose="02020603050405020304" pitchFamily="18" charset="0"/>
              </a:rPr>
              <a:t>(In 1,5 minutes click on the photo you’ve chosen)</a:t>
            </a:r>
            <a:endParaRPr kumimoji="0" lang="ru-RU" i="0" u="none" strike="noStrike" kern="0" cap="none" spc="0" normalizeH="0" baseline="0" noProof="0" dirty="0">
              <a:ln>
                <a:noFill/>
              </a:ln>
              <a:solidFill>
                <a:sysClr val="windowText" lastClr="000000"/>
              </a:solidFill>
              <a:effectLst/>
              <a:uLnTx/>
              <a:uFillTx/>
            </a:endParaRPr>
          </a:p>
        </p:txBody>
      </p:sp>
      <p:sp>
        <p:nvSpPr>
          <p:cNvPr id="7" name="Кольцо 6"/>
          <p:cNvSpPr/>
          <p:nvPr/>
        </p:nvSpPr>
        <p:spPr>
          <a:xfrm>
            <a:off x="9140460" y="427583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8" name="Арка 7"/>
          <p:cNvSpPr/>
          <p:nvPr/>
        </p:nvSpPr>
        <p:spPr>
          <a:xfrm rot="5400000">
            <a:off x="9098728" y="4263610"/>
            <a:ext cx="1625461"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5" name="TextBox 14"/>
          <p:cNvSpPr txBox="1"/>
          <p:nvPr/>
        </p:nvSpPr>
        <p:spPr>
          <a:xfrm>
            <a:off x="1656968" y="802723"/>
            <a:ext cx="926216" cy="369332"/>
          </a:xfrm>
          <a:prstGeom prst="rect">
            <a:avLst/>
          </a:prstGeom>
          <a:noFill/>
        </p:spPr>
        <p:txBody>
          <a:bodyPr wrap="none" rtlCol="0">
            <a:spAutoFit/>
          </a:bodyPr>
          <a:lstStyle/>
          <a:p>
            <a:r>
              <a:rPr lang="en-US" b="1" dirty="0" smtClean="0"/>
              <a:t>Photo 1</a:t>
            </a:r>
            <a:endParaRPr lang="ru-RU" b="1" dirty="0"/>
          </a:p>
        </p:txBody>
      </p:sp>
      <p:sp>
        <p:nvSpPr>
          <p:cNvPr id="16" name="TextBox 15"/>
          <p:cNvSpPr txBox="1"/>
          <p:nvPr/>
        </p:nvSpPr>
        <p:spPr>
          <a:xfrm>
            <a:off x="5429371" y="782174"/>
            <a:ext cx="926216" cy="369332"/>
          </a:xfrm>
          <a:prstGeom prst="rect">
            <a:avLst/>
          </a:prstGeom>
          <a:noFill/>
        </p:spPr>
        <p:txBody>
          <a:bodyPr wrap="none" rtlCol="0">
            <a:spAutoFit/>
          </a:bodyPr>
          <a:lstStyle/>
          <a:p>
            <a:r>
              <a:rPr lang="en-US" b="1" dirty="0" smtClean="0"/>
              <a:t>Photo 2</a:t>
            </a:r>
            <a:endParaRPr lang="ru-RU" b="1" dirty="0"/>
          </a:p>
        </p:txBody>
      </p:sp>
      <p:sp>
        <p:nvSpPr>
          <p:cNvPr id="17" name="TextBox 16"/>
          <p:cNvSpPr txBox="1"/>
          <p:nvPr/>
        </p:nvSpPr>
        <p:spPr>
          <a:xfrm>
            <a:off x="9303918" y="768776"/>
            <a:ext cx="926216" cy="369332"/>
          </a:xfrm>
          <a:prstGeom prst="rect">
            <a:avLst/>
          </a:prstGeom>
          <a:noFill/>
        </p:spPr>
        <p:txBody>
          <a:bodyPr wrap="none" rtlCol="0">
            <a:spAutoFit/>
          </a:bodyPr>
          <a:lstStyle/>
          <a:p>
            <a:r>
              <a:rPr lang="en-US" b="1" dirty="0" smtClean="0"/>
              <a:t>Photo 3</a:t>
            </a:r>
            <a:endParaRPr lang="ru-RU" b="1" dirty="0"/>
          </a:p>
        </p:txBody>
      </p:sp>
      <p:pic>
        <p:nvPicPr>
          <p:cNvPr id="24" name="Рисунок 23" descr="Вариант-9_задание-3-1.jpg">
            <a:hlinkClick r:id="rId2" action="ppaction://hlinksldjump"/>
          </p:cNvPr>
          <p:cNvPicPr>
            <a:picLocks noChangeAspect="1"/>
          </p:cNvPicPr>
          <p:nvPr/>
        </p:nvPicPr>
        <p:blipFill>
          <a:blip r:embed="rId3"/>
          <a:stretch>
            <a:fillRect/>
          </a:stretch>
        </p:blipFill>
        <p:spPr>
          <a:xfrm>
            <a:off x="265629" y="1176551"/>
            <a:ext cx="3741291" cy="2677695"/>
          </a:xfrm>
          <a:prstGeom prst="rect">
            <a:avLst/>
          </a:prstGeom>
        </p:spPr>
      </p:pic>
      <p:pic>
        <p:nvPicPr>
          <p:cNvPr id="25" name="Рисунок 24" descr="Вариант-9_задание-3-2.jpg">
            <a:hlinkClick r:id="rId4" action="ppaction://hlinksldjump"/>
          </p:cNvPr>
          <p:cNvPicPr>
            <a:picLocks noChangeAspect="1"/>
          </p:cNvPicPr>
          <p:nvPr/>
        </p:nvPicPr>
        <p:blipFill>
          <a:blip r:embed="rId5"/>
          <a:stretch>
            <a:fillRect/>
          </a:stretch>
        </p:blipFill>
        <p:spPr>
          <a:xfrm>
            <a:off x="4108164" y="1156966"/>
            <a:ext cx="3587180" cy="2721132"/>
          </a:xfrm>
          <a:prstGeom prst="rect">
            <a:avLst/>
          </a:prstGeom>
        </p:spPr>
      </p:pic>
      <p:pic>
        <p:nvPicPr>
          <p:cNvPr id="26" name="Рисунок 25" descr="Вариант-9_задание-3-3.jpg">
            <a:hlinkClick r:id="rId6" action="ppaction://hlinksldjump"/>
          </p:cNvPr>
          <p:cNvPicPr>
            <a:picLocks noChangeAspect="1"/>
          </p:cNvPicPr>
          <p:nvPr/>
        </p:nvPicPr>
        <p:blipFill>
          <a:blip r:embed="rId7"/>
          <a:stretch>
            <a:fillRect/>
          </a:stretch>
        </p:blipFill>
        <p:spPr>
          <a:xfrm>
            <a:off x="7796587" y="1163815"/>
            <a:ext cx="4070065" cy="2715315"/>
          </a:xfrm>
          <a:prstGeom prst="rect">
            <a:avLst/>
          </a:prstGeom>
        </p:spPr>
      </p:pic>
    </p:spTree>
    <p:extLst>
      <p:ext uri="{BB962C8B-B14F-4D97-AF65-F5344CB8AC3E}">
        <p14:creationId xmlns:p14="http://schemas.microsoft.com/office/powerpoint/2010/main" xmlns="" val="631989304"/>
      </p:ext>
    </p:extLst>
  </p:cSld>
  <p:clrMapOvr>
    <a:masterClrMapping/>
  </p:clrMapOvr>
  <mc:AlternateContent xmlns:mc="http://schemas.openxmlformats.org/markup-compatibility/2006">
    <mc:Choice xmlns:p14="http://schemas.microsoft.com/office/powerpoint/2010/main" xmlns="" Requires="p14">
      <p:transition spd="slow" p14:dur="2000" advTm="100000"/>
    </mc:Choice>
    <mc:Fallback>
      <p:transition spd="slow" advTm="10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9000"/>
                                        <p:tgtEl>
                                          <p:spTgt spid="7"/>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3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3110" y="2279191"/>
            <a:ext cx="4837044" cy="31393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kumimoji="0" 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0" name="Кольцо 9"/>
          <p:cNvSpPr/>
          <p:nvPr/>
        </p:nvSpPr>
        <p:spPr>
          <a:xfrm>
            <a:off x="9947121" y="32461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9947120" y="32461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2" name="Стрелка вправо 1">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2" name="Рисунок 11" descr="Вариант-9_задание-3-1.jpg"/>
          <p:cNvPicPr>
            <a:picLocks noChangeAspect="1"/>
          </p:cNvPicPr>
          <p:nvPr/>
        </p:nvPicPr>
        <p:blipFill>
          <a:blip r:embed="rId3"/>
          <a:stretch>
            <a:fillRect/>
          </a:stretch>
        </p:blipFill>
        <p:spPr>
          <a:xfrm>
            <a:off x="697144" y="1197100"/>
            <a:ext cx="5978680" cy="42790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0545909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56113" y="2049288"/>
            <a:ext cx="4731026" cy="3139321"/>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10" name="Кольцо 9"/>
          <p:cNvSpPr/>
          <p:nvPr/>
        </p:nvSpPr>
        <p:spPr>
          <a:xfrm>
            <a:off x="10075910" y="15718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10075910" y="157184"/>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709996" y="613624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2" name="Рисунок 11" descr="Вариант-9_задание-3-2.jpg"/>
          <p:cNvPicPr>
            <a:picLocks noChangeAspect="1"/>
          </p:cNvPicPr>
          <p:nvPr/>
        </p:nvPicPr>
        <p:blipFill>
          <a:blip r:embed="rId3"/>
          <a:stretch>
            <a:fillRect/>
          </a:stretch>
        </p:blipFill>
        <p:spPr>
          <a:xfrm>
            <a:off x="594403" y="1043952"/>
            <a:ext cx="6186540" cy="46929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67038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60059" y="2258644"/>
            <a:ext cx="4594024" cy="3228448"/>
          </a:xfrm>
          <a:prstGeom prst="rect">
            <a:avLst/>
          </a:prstGeom>
        </p:spPr>
        <p:txBody>
          <a:bodyPr wrap="square">
            <a:spAutoFit/>
          </a:bodyPr>
          <a:lstStyle/>
          <a:p>
            <a:pPr lvl="0">
              <a:lnSpc>
                <a:spcPct val="150000"/>
              </a:lnSpc>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8" name="Кольцо 7"/>
          <p:cNvSpPr/>
          <p:nvPr/>
        </p:nvSpPr>
        <p:spPr>
          <a:xfrm>
            <a:off x="9934242" y="33686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Кольцо 8"/>
          <p:cNvSpPr/>
          <p:nvPr/>
        </p:nvSpPr>
        <p:spPr>
          <a:xfrm>
            <a:off x="9934242" y="336859"/>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12" name="Рисунок 11" descr="Вариант-9_задание-3-3.jpg"/>
          <p:cNvPicPr>
            <a:picLocks noChangeAspect="1"/>
          </p:cNvPicPr>
          <p:nvPr/>
        </p:nvPicPr>
        <p:blipFill>
          <a:blip r:embed="rId3"/>
          <a:stretch>
            <a:fillRect/>
          </a:stretch>
        </p:blipFill>
        <p:spPr>
          <a:xfrm>
            <a:off x="522484" y="1317928"/>
            <a:ext cx="6171245" cy="41171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973455845"/>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9000"/>
                                        <p:tgtEl>
                                          <p:spTgt spid="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47" y="373230"/>
            <a:ext cx="9223513"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4. Study the </a:t>
            </a:r>
            <a:r>
              <a:rPr lang="en-US" b="1" dirty="0" err="1">
                <a:latin typeface="Times New Roman" pitchFamily="18" charset="0"/>
                <a:cs typeface="Times New Roman" pitchFamily="18" charset="0"/>
              </a:rPr>
              <a:t>twо</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phоtоgraphs</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In 1.5 minutes be ready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cоmpare</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and</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c</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ntrast</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the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ph</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t</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graphs:</a:t>
            </a: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sysClr val="windowText" lastClr="000000"/>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studying presented </a:t>
            </a:r>
            <a:r>
              <a:rPr lang="en-US" dirty="0" smtClean="0">
                <a:latin typeface="Times New Roman" pitchFamily="18" charset="0"/>
                <a:cs typeface="Times New Roman" pitchFamily="18" charset="0"/>
              </a:rPr>
              <a:t>in the pictures you’d prefer;</a:t>
            </a:r>
            <a:endParaRPr kumimoji="0" lang="en-US"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why.</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TextBox 8"/>
          <p:cNvSpPr txBox="1"/>
          <p:nvPr/>
        </p:nvSpPr>
        <p:spPr>
          <a:xfrm>
            <a:off x="3100861" y="2860088"/>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8152466" y="2849068"/>
            <a:ext cx="926216" cy="369332"/>
          </a:xfrm>
          <a:prstGeom prst="rect">
            <a:avLst/>
          </a:prstGeom>
          <a:noFill/>
        </p:spPr>
        <p:txBody>
          <a:bodyPr wrap="none" rtlCol="0">
            <a:spAutoFit/>
          </a:bodyPr>
          <a:lstStyle/>
          <a:p>
            <a:r>
              <a:rPr lang="en-US" b="1" dirty="0" smtClean="0"/>
              <a:t>Photo 2</a:t>
            </a:r>
            <a:endParaRPr lang="ru-RU" b="1" dirty="0"/>
          </a:p>
        </p:txBody>
      </p:sp>
      <p:pic>
        <p:nvPicPr>
          <p:cNvPr id="17" name="Рисунок 16" descr="Вариант-9_Задание-4-1.jpg"/>
          <p:cNvPicPr>
            <a:picLocks noChangeAspect="1"/>
          </p:cNvPicPr>
          <p:nvPr/>
        </p:nvPicPr>
        <p:blipFill>
          <a:blip r:embed="rId2"/>
          <a:stretch>
            <a:fillRect/>
          </a:stretch>
        </p:blipFill>
        <p:spPr>
          <a:xfrm>
            <a:off x="1293045" y="3218286"/>
            <a:ext cx="4727611" cy="3153992"/>
          </a:xfrm>
          <a:prstGeom prst="rect">
            <a:avLst/>
          </a:prstGeom>
        </p:spPr>
      </p:pic>
      <p:pic>
        <p:nvPicPr>
          <p:cNvPr id="18" name="Рисунок 17" descr="Вариант-9_Задание-4-2.jpg"/>
          <p:cNvPicPr>
            <a:picLocks noChangeAspect="1"/>
          </p:cNvPicPr>
          <p:nvPr/>
        </p:nvPicPr>
        <p:blipFill>
          <a:blip r:embed="rId3"/>
          <a:stretch>
            <a:fillRect/>
          </a:stretch>
        </p:blipFill>
        <p:spPr>
          <a:xfrm>
            <a:off x="6327383" y="3201407"/>
            <a:ext cx="4748159" cy="3167700"/>
          </a:xfrm>
          <a:prstGeom prst="rect">
            <a:avLst/>
          </a:prstGeom>
        </p:spPr>
      </p:pic>
    </p:spTree>
    <p:extLst>
      <p:ext uri="{BB962C8B-B14F-4D97-AF65-F5344CB8AC3E}">
        <p14:creationId xmlns:p14="http://schemas.microsoft.com/office/powerpoint/2010/main" xmlns="" val="140484534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297" y="567545"/>
            <a:ext cx="9475304"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С</a:t>
            </a:r>
            <a:r>
              <a:rPr kumimoji="0" lang="en-US" sz="1400" b="1" i="0" u="none" strike="noStrike" kern="0" cap="none" spc="0" normalizeH="0" baseline="0" noProof="0" dirty="0" err="1">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prstClr val="black"/>
                </a:solidFill>
                <a:effectLst/>
                <a:uLnTx/>
                <a:uFillTx/>
                <a:latin typeface="Cambria,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graphs:</a:t>
            </a: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prstClr val="black"/>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studying presented </a:t>
            </a:r>
            <a:r>
              <a:rPr lang="en-US" dirty="0" smtClean="0">
                <a:latin typeface="Times New Roman" pitchFamily="18" charset="0"/>
                <a:cs typeface="Times New Roman" pitchFamily="18" charset="0"/>
              </a:rPr>
              <a:t>in the pictures you’d prefer;</a:t>
            </a:r>
            <a:endParaRPr lang="en-US" kern="0" dirty="0">
              <a:solidFill>
                <a:sysClr val="windowText" lastClr="000000"/>
              </a:solidFill>
              <a:latin typeface="Times New Roman" panose="02020603050405020304" pitchFamily="18" charset="0"/>
            </a:endParaRPr>
          </a:p>
          <a:p>
            <a:pPr lvl="1">
              <a:defRPr/>
            </a:pPr>
            <a:r>
              <a:rPr kumimoji="0" lang="en-US" b="0" i="0" u="none" strike="noStrike" kern="0" cap="none" spc="0" normalizeH="0" baseline="0" noProof="0" dirty="0" smtClean="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why.</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prstClr val="black"/>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prstClr val="black"/>
              </a:solidFill>
              <a:effectLst/>
              <a:uLnTx/>
              <a:uFillTx/>
            </a:endParaRPr>
          </a:p>
        </p:txBody>
      </p:sp>
      <p:sp>
        <p:nvSpPr>
          <p:cNvPr id="6" name="Кольцо 5"/>
          <p:cNvSpPr/>
          <p:nvPr/>
        </p:nvSpPr>
        <p:spPr>
          <a:xfrm>
            <a:off x="9800968" y="60033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7" name="Кольцо 6"/>
          <p:cNvSpPr/>
          <p:nvPr/>
        </p:nvSpPr>
        <p:spPr>
          <a:xfrm>
            <a:off x="9800967" y="60033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TextBox 10"/>
          <p:cNvSpPr txBox="1"/>
          <p:nvPr/>
        </p:nvSpPr>
        <p:spPr>
          <a:xfrm>
            <a:off x="2721015" y="2759283"/>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922271" y="2744690"/>
            <a:ext cx="926216" cy="369332"/>
          </a:xfrm>
          <a:prstGeom prst="rect">
            <a:avLst/>
          </a:prstGeom>
          <a:noFill/>
        </p:spPr>
        <p:txBody>
          <a:bodyPr wrap="none" rtlCol="0">
            <a:spAutoFit/>
          </a:bodyPr>
          <a:lstStyle/>
          <a:p>
            <a:r>
              <a:rPr lang="en-US" b="1" dirty="0" smtClean="0"/>
              <a:t>Photo 2</a:t>
            </a:r>
            <a:endParaRPr lang="ru-RU" b="1" dirty="0"/>
          </a:p>
        </p:txBody>
      </p:sp>
      <p:pic>
        <p:nvPicPr>
          <p:cNvPr id="17" name="Рисунок 16" descr="Вариант-9_Задание-4-1.jpg"/>
          <p:cNvPicPr>
            <a:picLocks noChangeAspect="1"/>
          </p:cNvPicPr>
          <p:nvPr/>
        </p:nvPicPr>
        <p:blipFill>
          <a:blip r:embed="rId2"/>
          <a:stretch>
            <a:fillRect/>
          </a:stretch>
        </p:blipFill>
        <p:spPr>
          <a:xfrm>
            <a:off x="1036191" y="3094996"/>
            <a:ext cx="4727611" cy="3153992"/>
          </a:xfrm>
          <a:prstGeom prst="rect">
            <a:avLst/>
          </a:prstGeom>
        </p:spPr>
      </p:pic>
      <p:pic>
        <p:nvPicPr>
          <p:cNvPr id="18" name="Рисунок 17" descr="Вариант-9_Задание-4-2.jpg"/>
          <p:cNvPicPr>
            <a:picLocks noChangeAspect="1"/>
          </p:cNvPicPr>
          <p:nvPr/>
        </p:nvPicPr>
        <p:blipFill>
          <a:blip r:embed="rId3"/>
          <a:stretch>
            <a:fillRect/>
          </a:stretch>
        </p:blipFill>
        <p:spPr>
          <a:xfrm>
            <a:off x="6070529" y="3078117"/>
            <a:ext cx="4748159" cy="3167700"/>
          </a:xfrm>
          <a:prstGeom prst="rect">
            <a:avLst/>
          </a:prstGeom>
        </p:spPr>
      </p:pic>
    </p:spTree>
    <p:extLst>
      <p:ext uri="{BB962C8B-B14F-4D97-AF65-F5344CB8AC3E}">
        <p14:creationId xmlns:p14="http://schemas.microsoft.com/office/powerpoint/2010/main" xmlns="" val="1654828287"/>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5576" y="2967335"/>
            <a:ext cx="7360862"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w="0"/>
                <a:solidFill>
                  <a:sysClr val="windowText" lastClr="000000"/>
                </a:solidFill>
                <a:effectLst>
                  <a:outerShdw blurRad="38100" dist="19050" dir="2700000" algn="tl" rotWithShape="0">
                    <a:schemeClr val="dk1">
                      <a:alpha val="40000"/>
                    </a:schemeClr>
                  </a:outerShdw>
                </a:effectLst>
                <a:uLnTx/>
                <a:uFillTx/>
              </a:rPr>
              <a:t>This is the end of the task</a:t>
            </a:r>
            <a:endParaRPr kumimoji="0" lang="ru-RU" sz="5400" b="0" i="0" u="none" strike="noStrike" kern="0" cap="none" spc="0" normalizeH="0" baseline="0" noProof="0" dirty="0">
              <a:ln w="0"/>
              <a:solidFill>
                <a:schemeClr val="tx1"/>
              </a:solidFill>
              <a:effectLst>
                <a:outerShdw blurRad="38100" dist="19050" dir="2700000" algn="tl" rotWithShape="0">
                  <a:schemeClr val="dk1">
                    <a:alpha val="40000"/>
                  </a:schemeClr>
                </a:outerShdw>
              </a:effectLst>
              <a:uLnTx/>
              <a:uFillTx/>
            </a:endParaRPr>
          </a:p>
        </p:txBody>
      </p:sp>
    </p:spTree>
    <p:extLst>
      <p:ext uri="{BB962C8B-B14F-4D97-AF65-F5344CB8AC3E}">
        <p14:creationId xmlns:p14="http://schemas.microsoft.com/office/powerpoint/2010/main" xmlns="" val="423094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0990" y="2365583"/>
            <a:ext cx="10806341" cy="3785652"/>
          </a:xfrm>
          <a:prstGeom prst="rect">
            <a:avLst/>
          </a:prstGeom>
        </p:spPr>
        <p:txBody>
          <a:bodyPr wrap="square">
            <a:spAutoFit/>
          </a:bodyPr>
          <a:lstStyle/>
          <a:p>
            <a:r>
              <a:rPr lang="en-US" sz="2000" dirty="0" smtClean="0"/>
              <a:t> </a:t>
            </a:r>
            <a:r>
              <a:rPr lang="en-US" sz="2000" dirty="0" smtClean="0"/>
              <a:t> </a:t>
            </a:r>
            <a:r>
              <a:rPr lang="en-US" sz="2000" dirty="0" smtClean="0"/>
              <a:t> </a:t>
            </a:r>
            <a:r>
              <a:rPr lang="en-US" sz="2000" dirty="0" smtClean="0"/>
              <a:t> </a:t>
            </a:r>
            <a:r>
              <a:rPr lang="en-US" sz="2000" dirty="0" smtClean="0"/>
              <a:t> </a:t>
            </a:r>
            <a:r>
              <a:rPr lang="en-US" sz="2400" dirty="0" smtClean="0"/>
              <a:t> </a:t>
            </a:r>
            <a:r>
              <a:rPr lang="en-US" sz="2400" dirty="0" smtClean="0"/>
              <a:t>People </a:t>
            </a:r>
            <a:r>
              <a:rPr lang="en-US" sz="2400" dirty="0" smtClean="0"/>
              <a:t>have always told stories and legends to explain natural, but mysterious, occurrences such as the Northern Lights. The Vikings believed the Northern Lights were caused by the shining weapons of warriors. The Alaskan people thought the lights were the souls of salmon, deer and other animals. The Indians told the stories of giants living in the North and thought the lights were their torches. The Northern Lights are actually caused by electrons from solar winds. They are attracted to the poles by the magnetic fields found there. They mix with gases in the atmosphere, which causes the gases to glow.</a:t>
            </a:r>
            <a:endParaRPr lang="ru-RU" sz="2400" dirty="0" smtClean="0"/>
          </a:p>
          <a:p>
            <a:r>
              <a:rPr lang="en-US" sz="2400" dirty="0" smtClean="0"/>
              <a:t>       The </a:t>
            </a:r>
            <a:r>
              <a:rPr lang="en-US" sz="2400" dirty="0" smtClean="0"/>
              <a:t>Northern Lights are most visible in the far north. They are typically green, purple, red or blue</a:t>
            </a:r>
            <a:r>
              <a:rPr lang="en-US" sz="2400" dirty="0" smtClean="0"/>
              <a:t>.</a:t>
            </a:r>
            <a:endParaRPr lang="ru-RU" sz="2400" dirty="0" smtClean="0"/>
          </a:p>
        </p:txBody>
      </p:sp>
      <p:sp>
        <p:nvSpPr>
          <p:cNvPr id="3" name="Прямоугольник 2"/>
          <p:cNvSpPr/>
          <p:nvPr/>
        </p:nvSpPr>
        <p:spPr>
          <a:xfrm>
            <a:off x="433588" y="111187"/>
            <a:ext cx="8027831"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Imagine that you are preparing a project with your friend. You have found some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interesting material for the presentation and you want to read this text to your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friend. You have 1.5 minutes to read the text silently, then be ready to read it out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aloud. You will not have more than 1.5 minutes to read it.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Кольцо 3"/>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3636784868"/>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20" y="1671886"/>
            <a:ext cx="9878336" cy="4154984"/>
          </a:xfrm>
          <a:prstGeom prst="rect">
            <a:avLst/>
          </a:prstGeom>
        </p:spPr>
        <p:txBody>
          <a:bodyPr wrap="square">
            <a:spAutoFit/>
          </a:bodyPr>
          <a:lstStyle/>
          <a:p>
            <a:pPr algn="just"/>
            <a:r>
              <a:rPr lang="en-US" sz="2400" dirty="0" smtClean="0"/>
              <a:t> </a:t>
            </a:r>
            <a:r>
              <a:rPr lang="en-US" sz="2400" b="1" dirty="0" smtClean="0">
                <a:cs typeface="Times New Roman" pitchFamily="18" charset="0"/>
              </a:rPr>
              <a:t>   </a:t>
            </a:r>
            <a:r>
              <a:rPr lang="en-US" sz="2400" b="1" dirty="0" smtClean="0"/>
              <a:t> </a:t>
            </a:r>
            <a:r>
              <a:rPr lang="en-US" sz="2400" b="1" dirty="0" smtClean="0"/>
              <a:t>People </a:t>
            </a:r>
            <a:r>
              <a:rPr lang="en-US" sz="2400" b="1" dirty="0" smtClean="0"/>
              <a:t>have always told stories and legends to explain natural, but mysterious, occurrences such as the Northern Lights. The Vikings believed the Northern Lights were caused by the shining weapons of warriors. The Alaskan people thought the lights were the souls of salmon, deer and other animals. The Indians told the stories of giants living in the North and thought the lights were their torches. The Northern Lights are actually caused by electrons from solar winds. They are attracted to the poles by the magnetic fields found there. They mix with gases in the atmosphere, which causes the gases to glow.</a:t>
            </a:r>
            <a:endParaRPr lang="ru-RU" sz="2400" b="1" dirty="0" smtClean="0"/>
          </a:p>
          <a:p>
            <a:pPr algn="just"/>
            <a:r>
              <a:rPr lang="en-US" sz="2400" b="1" dirty="0" smtClean="0"/>
              <a:t>       The Northern Lights are most visible in the far north. They are typically green, purple, red or blue</a:t>
            </a:r>
            <a:r>
              <a:rPr lang="en-US" sz="2400" b="1" dirty="0" smtClean="0"/>
              <a:t>.</a:t>
            </a:r>
            <a:r>
              <a:rPr lang="en-US" sz="2400" b="1" dirty="0" smtClean="0">
                <a:cs typeface="Times New Roman" pitchFamily="18" charset="0"/>
              </a:rPr>
              <a:t> </a:t>
            </a:r>
            <a:endParaRPr lang="ru-RU" sz="2400" b="1" dirty="0">
              <a:cs typeface="Times New Roman" pitchFamily="18" charset="0"/>
            </a:endParaRPr>
          </a:p>
        </p:txBody>
      </p:sp>
      <p:sp>
        <p:nvSpPr>
          <p:cNvPr id="3" name="Кольцо 2"/>
          <p:cNvSpPr/>
          <p:nvPr/>
        </p:nvSpPr>
        <p:spPr>
          <a:xfrm>
            <a:off x="10457644" y="279796"/>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5" name="Арка 4"/>
          <p:cNvSpPr/>
          <p:nvPr/>
        </p:nvSpPr>
        <p:spPr>
          <a:xfrm rot="5400000">
            <a:off x="10450131" y="263518"/>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958042487"/>
      </p:ext>
    </p:extLst>
  </p:cSld>
  <p:clrMapOvr>
    <a:masterClrMapping/>
  </p:clrMapOvr>
  <mc:AlternateContent xmlns:mc="http://schemas.openxmlformats.org/markup-compatibility/2006">
    <mc:Choice xmlns:p14="http://schemas.microsoft.com/office/powerpoint/2010/main" xmlns="" Requires="p14">
      <p:transition spd="slow" p14:dur="2000" advClick="0" advTm="90000"/>
    </mc:Choice>
    <mc:Fallback>
      <p:transition spd="slow" advClick="0"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59000"/>
                                        <p:tgtEl>
                                          <p:spTgt spid="3"/>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3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127" y="166283"/>
            <a:ext cx="339516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2. Study the advertisement.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Прямоугольник 3"/>
          <p:cNvSpPr/>
          <p:nvPr/>
        </p:nvSpPr>
        <p:spPr>
          <a:xfrm>
            <a:off x="420934" y="4067597"/>
            <a:ext cx="11291605" cy="2585323"/>
          </a:xfrm>
          <a:prstGeom prst="rect">
            <a:avLst/>
          </a:prstGeom>
        </p:spPr>
        <p:txBody>
          <a:bodyPr wrap="square">
            <a:spAutoFit/>
          </a:bodyPr>
          <a:lstStyle/>
          <a:p>
            <a:r>
              <a:rPr lang="en-US" b="1" dirty="0" smtClean="0">
                <a:latin typeface="Times New Roman" pitchFamily="18" charset="0"/>
                <a:cs typeface="Times New Roman" pitchFamily="18" charset="0"/>
              </a:rPr>
              <a:t>You are going on a bus city tour and you'd like to have more information about </a:t>
            </a:r>
            <a:r>
              <a:rPr lang="en-US" b="1" dirty="0" smtClean="0">
                <a:latin typeface="Times New Roman" pitchFamily="18" charset="0"/>
                <a:cs typeface="Times New Roman" pitchFamily="18" charset="0"/>
              </a:rPr>
              <a:t>it.  In </a:t>
            </a:r>
            <a:r>
              <a:rPr lang="en-US" b="1" dirty="0" smtClean="0">
                <a:latin typeface="Times New Roman" pitchFamily="18" charset="0"/>
                <a:cs typeface="Times New Roman" pitchFamily="18" charset="0"/>
              </a:rPr>
              <a:t>1.5 minutes you are to ask five direct questions to find out about the following:</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starting place</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price for one</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if translation into English is available</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number of stops</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booking by phone</a:t>
            </a:r>
            <a:endParaRPr lang="ru-RU" b="1" dirty="0" smtClean="0">
              <a:latin typeface="Times New Roman" pitchFamily="18" charset="0"/>
              <a:cs typeface="Times New Roman" pitchFamily="18" charset="0"/>
            </a:endParaRPr>
          </a:p>
          <a:p>
            <a:pPr lvl="0"/>
            <a:endPar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You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have 20 seconds to ask each question.</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6"/>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0" name="TextBox 9"/>
          <p:cNvSpPr txBox="1"/>
          <p:nvPr/>
        </p:nvSpPr>
        <p:spPr>
          <a:xfrm>
            <a:off x="4448709" y="595901"/>
            <a:ext cx="3050900" cy="369332"/>
          </a:xfrm>
          <a:prstGeom prst="rect">
            <a:avLst/>
          </a:prstGeom>
          <a:noFill/>
        </p:spPr>
        <p:txBody>
          <a:bodyPr wrap="none" rtlCol="0">
            <a:spAutoFit/>
          </a:bodyPr>
          <a:lstStyle/>
          <a:p>
            <a:r>
              <a:rPr lang="en-US"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Habana’s</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most popular tour!</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2" name="Рисунок 11" descr="Вариант-9_задание-2.jpg"/>
          <p:cNvPicPr>
            <a:picLocks noChangeAspect="1"/>
          </p:cNvPicPr>
          <p:nvPr/>
        </p:nvPicPr>
        <p:blipFill>
          <a:blip r:embed="rId2"/>
          <a:stretch>
            <a:fillRect/>
          </a:stretch>
        </p:blipFill>
        <p:spPr>
          <a:xfrm>
            <a:off x="3645828" y="958333"/>
            <a:ext cx="4552950" cy="3037468"/>
          </a:xfrm>
          <a:prstGeom prst="rect">
            <a:avLst/>
          </a:prstGeom>
        </p:spPr>
      </p:pic>
    </p:spTree>
    <p:extLst>
      <p:ext uri="{BB962C8B-B14F-4D97-AF65-F5344CB8AC3E}">
        <p14:creationId xmlns:p14="http://schemas.microsoft.com/office/powerpoint/2010/main" xmlns="" val="190630120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95929" y="5093120"/>
            <a:ext cx="7366572" cy="461665"/>
          </a:xfrm>
          <a:prstGeom prst="rect">
            <a:avLst/>
          </a:prstGeom>
        </p:spPr>
        <p:txBody>
          <a:bodyPr wrap="square">
            <a:spAutoFit/>
          </a:bodyPr>
          <a:lstStyle/>
          <a:p>
            <a:pPr lvl="5"/>
            <a:r>
              <a:rPr lang="en-US" sz="2400" b="1" kern="0" dirty="0" smtClean="0">
                <a:solidFill>
                  <a:sysClr val="windowText" lastClr="000000"/>
                </a:solidFill>
                <a:latin typeface="Times New Roman" panose="02020603050405020304" pitchFamily="18" charset="0"/>
              </a:rPr>
              <a:t>1) </a:t>
            </a:r>
            <a:r>
              <a:rPr lang="en-US" sz="2400" b="1" dirty="0" smtClean="0">
                <a:latin typeface="Times New Roman" pitchFamily="18" charset="0"/>
                <a:cs typeface="Times New Roman" pitchFamily="18" charset="0"/>
              </a:rPr>
              <a:t>starting </a:t>
            </a:r>
            <a:r>
              <a:rPr lang="en-US" sz="2400" b="1" dirty="0" smtClean="0">
                <a:latin typeface="Times New Roman" pitchFamily="18" charset="0"/>
                <a:cs typeface="Times New Roman" pitchFamily="18" charset="0"/>
              </a:rPr>
              <a:t>place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9" name="Рисунок 8" descr="Вариант-9_задание-2.jpg"/>
          <p:cNvPicPr>
            <a:picLocks noChangeAspect="1"/>
          </p:cNvPicPr>
          <p:nvPr/>
        </p:nvPicPr>
        <p:blipFill>
          <a:blip r:embed="rId2"/>
          <a:stretch>
            <a:fillRect/>
          </a:stretch>
        </p:blipFill>
        <p:spPr>
          <a:xfrm>
            <a:off x="2731427" y="999430"/>
            <a:ext cx="5580366" cy="3722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19449590"/>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364562" y="5040185"/>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2) </a:t>
            </a:r>
            <a:r>
              <a:rPr lang="en-US" sz="2400" b="1" dirty="0" smtClean="0">
                <a:latin typeface="Times New Roman" pitchFamily="18" charset="0"/>
                <a:cs typeface="Times New Roman" pitchFamily="18" charset="0"/>
              </a:rPr>
              <a:t>price for </a:t>
            </a:r>
            <a:r>
              <a:rPr lang="en-US" sz="2400" b="1" dirty="0" smtClean="0">
                <a:latin typeface="Times New Roman" pitchFamily="18" charset="0"/>
                <a:cs typeface="Times New Roman" pitchFamily="18" charset="0"/>
              </a:rPr>
              <a:t>one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9" name="Рисунок 8" descr="Вариант-9_задание-2.jpg"/>
          <p:cNvPicPr>
            <a:picLocks noChangeAspect="1"/>
          </p:cNvPicPr>
          <p:nvPr/>
        </p:nvPicPr>
        <p:blipFill>
          <a:blip r:embed="rId2"/>
          <a:stretch>
            <a:fillRect/>
          </a:stretch>
        </p:blipFill>
        <p:spPr>
          <a:xfrm>
            <a:off x="2731427" y="999430"/>
            <a:ext cx="5580366" cy="3722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1448486"/>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36059" y="5127894"/>
            <a:ext cx="7594923" cy="461665"/>
          </a:xfrm>
          <a:prstGeom prst="rect">
            <a:avLst/>
          </a:prstGeom>
        </p:spPr>
        <p:txBody>
          <a:bodyPr wrap="square">
            <a:spAutoFit/>
          </a:bodyPr>
          <a:lstStyle/>
          <a:p>
            <a:pPr lvl="3"/>
            <a:r>
              <a:rPr lang="en-US" sz="2400" b="1" kern="0" dirty="0" smtClean="0">
                <a:solidFill>
                  <a:sysClr val="windowText" lastClr="000000"/>
                </a:solidFill>
                <a:latin typeface="Times New Roman" panose="02020603050405020304" pitchFamily="18" charset="0"/>
              </a:rPr>
              <a:t>3)</a:t>
            </a:r>
            <a:r>
              <a:rPr lang="en-US" sz="2400" b="1" kern="0" dirty="0" smtClean="0">
                <a:solidFill>
                  <a:sysClr val="windowText" lastClr="00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if translation into English is </a:t>
            </a:r>
            <a:r>
              <a:rPr lang="en-US" sz="2400" b="1" dirty="0" smtClean="0">
                <a:latin typeface="Times New Roman" pitchFamily="18" charset="0"/>
                <a:cs typeface="Times New Roman" pitchFamily="18" charset="0"/>
              </a:rPr>
              <a:t>available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9" name="Рисунок 8" descr="Вариант-9_задание-2.jpg"/>
          <p:cNvPicPr>
            <a:picLocks noChangeAspect="1"/>
          </p:cNvPicPr>
          <p:nvPr/>
        </p:nvPicPr>
        <p:blipFill>
          <a:blip r:embed="rId2"/>
          <a:stretch>
            <a:fillRect/>
          </a:stretch>
        </p:blipFill>
        <p:spPr>
          <a:xfrm>
            <a:off x="2731427" y="999430"/>
            <a:ext cx="5580366" cy="3722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39929716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96735" y="5210311"/>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4) </a:t>
            </a:r>
            <a:r>
              <a:rPr lang="en-US" sz="2400" b="1" dirty="0" smtClean="0">
                <a:latin typeface="Times New Roman" pitchFamily="18" charset="0"/>
                <a:cs typeface="Times New Roman" pitchFamily="18" charset="0"/>
              </a:rPr>
              <a:t>number of </a:t>
            </a:r>
            <a:r>
              <a:rPr lang="en-US" sz="2400" b="1" dirty="0" smtClean="0">
                <a:latin typeface="Times New Roman" pitchFamily="18" charset="0"/>
                <a:cs typeface="Times New Roman" pitchFamily="18" charset="0"/>
              </a:rPr>
              <a:t>stops</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9" name="Рисунок 8" descr="Вариант-9_задание-2.jpg"/>
          <p:cNvPicPr>
            <a:picLocks noChangeAspect="1"/>
          </p:cNvPicPr>
          <p:nvPr/>
        </p:nvPicPr>
        <p:blipFill>
          <a:blip r:embed="rId2"/>
          <a:stretch>
            <a:fillRect/>
          </a:stretch>
        </p:blipFill>
        <p:spPr>
          <a:xfrm>
            <a:off x="2731427" y="999430"/>
            <a:ext cx="5580366" cy="3722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390577717"/>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48380" y="5062312"/>
            <a:ext cx="3863558" cy="461665"/>
          </a:xfrm>
          <a:prstGeom prst="rect">
            <a:avLst/>
          </a:prstGeom>
        </p:spPr>
        <p:txBody>
          <a:bodyPr wrap="none">
            <a:spAutoFit/>
          </a:bodyPr>
          <a:lstStyle/>
          <a:p>
            <a:pPr lvl="2"/>
            <a:r>
              <a:rPr lang="en-US" sz="2400" b="1" kern="0" dirty="0" smtClean="0">
                <a:solidFill>
                  <a:sysClr val="windowText" lastClr="000000"/>
                </a:solidFill>
                <a:latin typeface="Times New Roman" panose="02020603050405020304" pitchFamily="18" charset="0"/>
              </a:rPr>
              <a:t>5) </a:t>
            </a:r>
            <a:r>
              <a:rPr lang="en-US" sz="2400" b="1" dirty="0" smtClean="0">
                <a:latin typeface="Times New Roman" pitchFamily="18" charset="0"/>
                <a:cs typeface="Times New Roman" pitchFamily="18" charset="0"/>
              </a:rPr>
              <a:t>booking by </a:t>
            </a:r>
            <a:r>
              <a:rPr lang="en-US" sz="2400" b="1" dirty="0" smtClean="0">
                <a:latin typeface="Times New Roman" pitchFamily="18" charset="0"/>
                <a:cs typeface="Times New Roman" pitchFamily="18" charset="0"/>
              </a:rPr>
              <a:t>phone </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9" name="Рисунок 8" descr="Вариант-9_задание-2.jpg"/>
          <p:cNvPicPr>
            <a:picLocks noChangeAspect="1"/>
          </p:cNvPicPr>
          <p:nvPr/>
        </p:nvPicPr>
        <p:blipFill>
          <a:blip r:embed="rId2"/>
          <a:stretch>
            <a:fillRect/>
          </a:stretch>
        </p:blipFill>
        <p:spPr>
          <a:xfrm>
            <a:off x="2731427" y="999430"/>
            <a:ext cx="5580366" cy="3722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4408102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resentation_rus_2">
  <a:themeElements>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rus_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lnDef>
  </a:objectDefaults>
  <a:extraClrSchemeLst>
    <a:extraClrScheme>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rus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rus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rus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rus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rus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rus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rus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rus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rus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rus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rus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610</Words>
  <Application>Microsoft Office PowerPoint</Application>
  <PresentationFormat>Произвольный</PresentationFormat>
  <Paragraphs>79</Paragraphs>
  <Slides>16</Slides>
  <Notes>1</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19" baseType="lpstr">
      <vt:lpstr>presentation_rus_2</vt:lpstr>
      <vt:lpstr>1_Тема Office</vt:lpstr>
      <vt:lpstr>Точечный рисунок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Maria Altman</dc:creator>
  <cp:lastModifiedBy>Tatyana</cp:lastModifiedBy>
  <cp:revision>74</cp:revision>
  <dcterms:created xsi:type="dcterms:W3CDTF">2016-04-13T17:44:29Z</dcterms:created>
  <dcterms:modified xsi:type="dcterms:W3CDTF">2019-04-13T17:51:14Z</dcterms:modified>
</cp:coreProperties>
</file>