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9"/>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tyana" initials="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18" autoAdjust="0"/>
    <p:restoredTop sz="94660"/>
  </p:normalViewPr>
  <p:slideViewPr>
    <p:cSldViewPr snapToGrid="0">
      <p:cViewPr varScale="1">
        <p:scale>
          <a:sx n="93" d="100"/>
          <a:sy n="93" d="100"/>
        </p:scale>
        <p:origin x="-102" y="-46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2544"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E60A32-7446-4A45-B4BC-DB0A465C564F}" type="datetimeFigureOut">
              <a:rPr lang="ru-RU" smtClean="0"/>
              <a:pPr/>
              <a:t>13.04.2019</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E19F4D-802A-48CE-86A6-AA90FB3E0FE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DE19F4D-802A-48CE-86A6-AA90FB3E0FEE}" type="slidenum">
              <a:rPr lang="ru-RU" smtClean="0"/>
              <a:pPr/>
              <a:t>16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jpeg"/><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4" name="Picture 8" descr="prava_rus"/>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745134" y="6453188"/>
            <a:ext cx="2150533"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Object 14"/>
          <p:cNvGraphicFramePr>
            <a:graphicFrameLocks noChangeAspect="1"/>
          </p:cNvGraphicFramePr>
          <p:nvPr userDrawn="1"/>
        </p:nvGraphicFramePr>
        <p:xfrm>
          <a:off x="222251" y="188913"/>
          <a:ext cx="1016000" cy="1104900"/>
        </p:xfrm>
        <a:graphic>
          <a:graphicData uri="http://schemas.openxmlformats.org/presentationml/2006/ole">
            <p:oleObj spid="_x0000_s2066" name="Точечный рисунок" r:id="rId4" imgW="762106" imgH="1104762" progId="PBrush">
              <p:embed/>
            </p:oleObj>
          </a:graphicData>
        </a:graphic>
      </p:graphicFrame>
      <p:pic>
        <p:nvPicPr>
          <p:cNvPr id="6" name="Picture 9" descr="prava_rus"/>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745134" y="6453188"/>
            <a:ext cx="2150533"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13" descr="111_a"/>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390651" y="188913"/>
            <a:ext cx="1070610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8" name="Object 1031"/>
          <p:cNvGraphicFramePr>
            <a:graphicFrameLocks noChangeAspect="1"/>
          </p:cNvGraphicFramePr>
          <p:nvPr userDrawn="1"/>
        </p:nvGraphicFramePr>
        <p:xfrm>
          <a:off x="222251" y="188913"/>
          <a:ext cx="1016000" cy="1104900"/>
        </p:xfrm>
        <a:graphic>
          <a:graphicData uri="http://schemas.openxmlformats.org/presentationml/2006/ole">
            <p:oleObj spid="_x0000_s2067" name="Точечный рисунок" r:id="rId6" imgW="762106" imgH="1104762" progId="PBrush">
              <p:embed/>
            </p:oleObj>
          </a:graphicData>
        </a:graphic>
      </p:graphicFrame>
      <p:sp>
        <p:nvSpPr>
          <p:cNvPr id="4098" name="Rectangle 2"/>
          <p:cNvSpPr>
            <a:spLocks noGrp="1" noChangeArrowheads="1"/>
          </p:cNvSpPr>
          <p:nvPr>
            <p:ph type="ctrTitle"/>
          </p:nvPr>
        </p:nvSpPr>
        <p:spPr>
          <a:xfrm>
            <a:off x="914400" y="2130427"/>
            <a:ext cx="10363200" cy="1470025"/>
          </a:xfrm>
        </p:spPr>
        <p:txBody>
          <a:bodyPr/>
          <a:lstStyle>
            <a:lvl1pPr>
              <a:defRPr/>
            </a:lvl1pPr>
          </a:lstStyle>
          <a:p>
            <a:r>
              <a:rPr lang="ru-RU"/>
              <a:t>Образец заголовка</a:t>
            </a:r>
          </a:p>
        </p:txBody>
      </p:sp>
      <p:sp>
        <p:nvSpPr>
          <p:cNvPr id="4099" name="Rectangle 3"/>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ru-RU"/>
              <a:t>Образец подзаголовка</a:t>
            </a:r>
          </a:p>
        </p:txBody>
      </p:sp>
      <p:sp>
        <p:nvSpPr>
          <p:cNvPr id="9" name="Rectangle 4"/>
          <p:cNvSpPr>
            <a:spLocks noGrp="1" noChangeArrowheads="1"/>
          </p:cNvSpPr>
          <p:nvPr>
            <p:ph type="dt" sz="half" idx="10"/>
          </p:nvPr>
        </p:nvSpPr>
        <p:spPr/>
        <p:txBody>
          <a:bodyPr/>
          <a:lstStyle>
            <a:lvl1pPr>
              <a:defRPr/>
            </a:lvl1pPr>
          </a:lstStyle>
          <a:p>
            <a:pPr>
              <a:defRPr/>
            </a:pPr>
            <a:endParaRPr lang="ru-RU">
              <a:solidFill>
                <a:srgbClr val="000000"/>
              </a:solidFill>
            </a:endParaRPr>
          </a:p>
        </p:txBody>
      </p:sp>
      <p:sp>
        <p:nvSpPr>
          <p:cNvPr id="10" name="Rectangle 5"/>
          <p:cNvSpPr>
            <a:spLocks noGrp="1" noChangeArrowheads="1"/>
          </p:cNvSpPr>
          <p:nvPr>
            <p:ph type="ftr" sz="quarter" idx="11"/>
          </p:nvPr>
        </p:nvSpPr>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203428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809249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56651" y="1412875"/>
            <a:ext cx="2743200" cy="471328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527051" y="1412875"/>
            <a:ext cx="8026400" cy="471328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724694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1139856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4270028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650731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3215752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466389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2811758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1720746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3523676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2296849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1017052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3436686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2834028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5"/>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2309720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1" y="2852740"/>
            <a:ext cx="5232400" cy="3273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045200" y="2852740"/>
            <a:ext cx="5234517" cy="3273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1524157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4096848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344478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1704993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2"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1435552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1"/>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1775973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27051" y="1412875"/>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Rectangle 3"/>
          <p:cNvSpPr>
            <a:spLocks noGrp="1" noChangeArrowheads="1"/>
          </p:cNvSpPr>
          <p:nvPr>
            <p:ph type="body" idx="1"/>
          </p:nvPr>
        </p:nvSpPr>
        <p:spPr bwMode="auto">
          <a:xfrm>
            <a:off x="609600" y="2852739"/>
            <a:ext cx="10670117" cy="327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2"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fontAlgn="base">
              <a:spcBef>
                <a:spcPct val="0"/>
              </a:spcBef>
              <a:spcAft>
                <a:spcPct val="0"/>
              </a:spcAft>
              <a:defRPr/>
            </a:pPr>
            <a:endParaRPr lang="ru-RU">
              <a:solidFill>
                <a:srgbClr val="000000"/>
              </a:solidFill>
            </a:endParaRPr>
          </a:p>
        </p:txBody>
      </p:sp>
      <p:sp>
        <p:nvSpPr>
          <p:cNvPr id="3"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fontAlgn="base">
              <a:spcBef>
                <a:spcPct val="0"/>
              </a:spcBef>
              <a:spcAft>
                <a:spcPct val="0"/>
              </a:spcAft>
              <a:defRPr/>
            </a:pPr>
            <a:r>
              <a:rPr lang="ru-RU">
                <a:solidFill>
                  <a:srgbClr val="000000"/>
                </a:solidFill>
              </a:rPr>
              <a:t>М.В. Вербицкая-2014 </a:t>
            </a:r>
          </a:p>
        </p:txBody>
      </p:sp>
      <p:pic>
        <p:nvPicPr>
          <p:cNvPr id="1030" name="Picture 8" descr="prava_rus"/>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9745134" y="6453188"/>
            <a:ext cx="2150533"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1031" name="Object 14"/>
          <p:cNvGraphicFramePr>
            <a:graphicFrameLocks noChangeAspect="1"/>
          </p:cNvGraphicFramePr>
          <p:nvPr userDrawn="1"/>
        </p:nvGraphicFramePr>
        <p:xfrm>
          <a:off x="222251" y="188913"/>
          <a:ext cx="1016000" cy="1104900"/>
        </p:xfrm>
        <a:graphic>
          <a:graphicData uri="http://schemas.openxmlformats.org/presentationml/2006/ole">
            <p:oleObj spid="_x0000_s1034" name="Точечный рисунок" r:id="rId15" imgW="762106" imgH="1104762" progId="PBrush">
              <p:embed/>
            </p:oleObj>
          </a:graphicData>
        </a:graphic>
      </p:graphicFrame>
    </p:spTree>
    <p:extLst>
      <p:ext uri="{BB962C8B-B14F-4D97-AF65-F5344CB8AC3E}">
        <p14:creationId xmlns:p14="http://schemas.microsoft.com/office/powerpoint/2010/main" xmlns="" val="1274532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24877064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8.jpeg"/><Relationship Id="rId2" Type="http://schemas.openxmlformats.org/officeDocument/2006/relationships/slide" Target="slide11.xml"/><Relationship Id="rId1" Type="http://schemas.openxmlformats.org/officeDocument/2006/relationships/slideLayout" Target="../slideLayouts/slideLayout18.xml"/><Relationship Id="rId6" Type="http://schemas.openxmlformats.org/officeDocument/2006/relationships/slide" Target="slide13.xml"/><Relationship Id="rId5" Type="http://schemas.openxmlformats.org/officeDocument/2006/relationships/image" Target="../media/image7.jpeg"/><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14.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14.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14.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t="13551"/>
          <a:stretch>
            <a:fillRect/>
          </a:stretch>
        </p:blipFill>
        <p:spPr bwMode="auto">
          <a:xfrm>
            <a:off x="1510748" y="1577009"/>
            <a:ext cx="9156700" cy="44204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20010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90313" y="448689"/>
            <a:ext cx="11101687" cy="369332"/>
          </a:xfrm>
          <a:prstGeom prst="rect">
            <a:avLst/>
          </a:prstGeom>
        </p:spPr>
        <p:txBody>
          <a:bodyPr wrap="square">
            <a:spAutoFit/>
          </a:bodyPr>
          <a:lstStyle/>
          <a:p>
            <a:pPr lvl="0"/>
            <a:r>
              <a:rPr lang="en-US" b="1" kern="0" dirty="0">
                <a:solidFill>
                  <a:sysClr val="windowText" lastClr="000000"/>
                </a:solidFill>
                <a:latin typeface="Times New Roman" panose="02020603050405020304" pitchFamily="18" charset="0"/>
              </a:rPr>
              <a:t>Task 3. Imagine that these are photos from your photo album. Choose one photo to present to your friend.</a:t>
            </a:r>
            <a:endPar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endParaRPr>
          </a:p>
        </p:txBody>
      </p:sp>
      <p:sp>
        <p:nvSpPr>
          <p:cNvPr id="6" name="Прямоугольник 5"/>
          <p:cNvSpPr/>
          <p:nvPr/>
        </p:nvSpPr>
        <p:spPr>
          <a:xfrm>
            <a:off x="349322" y="4148440"/>
            <a:ext cx="11620072" cy="2369880"/>
          </a:xfrm>
          <a:prstGeom prst="rect">
            <a:avLst/>
          </a:prstGeom>
        </p:spPr>
        <p:txBody>
          <a:bodyPr wrap="square">
            <a:spAutoFit/>
          </a:bodyPr>
          <a:lstStyle/>
          <a:p>
            <a:pPr lvl="0"/>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You will have to start speaking in 1.5 minutes and will speak for not </a:t>
            </a:r>
            <a:r>
              <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more than </a:t>
            </a: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2 minutes (12–15 sentences). </a:t>
            </a:r>
            <a:endPar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endParaRPr>
          </a:p>
          <a:p>
            <a:pPr lvl="0"/>
            <a:r>
              <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In </a:t>
            </a: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your talk remember to speak about:</a:t>
            </a:r>
          </a:p>
          <a:p>
            <a:pPr marL="285750" lvl="0"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where and when the photo was taken</a:t>
            </a:r>
          </a:p>
          <a:p>
            <a:pPr marL="285750" lvl="0"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what/who is in the photo</a:t>
            </a:r>
          </a:p>
          <a:p>
            <a:pPr marL="285750" lvl="0"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what is happening</a:t>
            </a:r>
          </a:p>
          <a:p>
            <a:pPr marL="285750" lvl="0"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why you keep the photo in your album</a:t>
            </a:r>
          </a:p>
          <a:p>
            <a:pPr marL="285750" lvl="0"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why you decided to show the picture to your </a:t>
            </a:r>
            <a:r>
              <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friend</a:t>
            </a:r>
          </a:p>
          <a:p>
            <a:pPr marL="285750" lvl="0" indent="-285750"/>
            <a:endPar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lvl="0"/>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You have to talk continuously, starting with</a:t>
            </a:r>
            <a:r>
              <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 </a:t>
            </a:r>
            <a:r>
              <a:rPr kumimoji="0" lang="en-US"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a:t>
            </a:r>
            <a:r>
              <a:rPr kumimoji="0" lang="en-US" b="1" i="0" u="none" strike="noStrike" kern="0" cap="none" spc="0" normalizeH="0" baseline="0" noProof="0" dirty="0">
                <a:ln>
                  <a:noFill/>
                </a:ln>
                <a:solidFill>
                  <a:sysClr val="windowText" lastClr="000000"/>
                </a:solidFill>
                <a:effectLst/>
                <a:uLnTx/>
                <a:uFillTx/>
                <a:latin typeface="Times New Roman" panose="02020603050405020304" pitchFamily="18" charset="0"/>
              </a:rPr>
              <a:t>I’ve chosen photo number … </a:t>
            </a:r>
            <a:r>
              <a:rPr kumimoji="0" lang="en-US"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a:t>
            </a:r>
          </a:p>
          <a:p>
            <a:pPr lvl="0" algn="r"/>
            <a:r>
              <a:rPr lang="en-US" kern="0" dirty="0" smtClean="0">
                <a:solidFill>
                  <a:sysClr val="windowText" lastClr="000000"/>
                </a:solidFill>
                <a:latin typeface="Times New Roman" panose="02020603050405020304" pitchFamily="18" charset="0"/>
              </a:rPr>
              <a:t>(In 1,5 minutes click on the photo you’ve chosen)</a:t>
            </a:r>
            <a:endParaRPr kumimoji="0" lang="ru-RU" i="0" u="none" strike="noStrike" kern="0" cap="none" spc="0" normalizeH="0" baseline="0" noProof="0" dirty="0">
              <a:ln>
                <a:noFill/>
              </a:ln>
              <a:solidFill>
                <a:sysClr val="windowText" lastClr="000000"/>
              </a:solidFill>
              <a:effectLst/>
              <a:uLnTx/>
              <a:uFillTx/>
            </a:endParaRPr>
          </a:p>
        </p:txBody>
      </p:sp>
      <p:sp>
        <p:nvSpPr>
          <p:cNvPr id="7" name="Кольцо 6"/>
          <p:cNvSpPr/>
          <p:nvPr/>
        </p:nvSpPr>
        <p:spPr>
          <a:xfrm>
            <a:off x="9140460" y="4275835"/>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8" name="Арка 7"/>
          <p:cNvSpPr/>
          <p:nvPr/>
        </p:nvSpPr>
        <p:spPr>
          <a:xfrm rot="5400000">
            <a:off x="9098728" y="4263610"/>
            <a:ext cx="1625461"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5" name="TextBox 14"/>
          <p:cNvSpPr txBox="1"/>
          <p:nvPr/>
        </p:nvSpPr>
        <p:spPr>
          <a:xfrm>
            <a:off x="1656968" y="761626"/>
            <a:ext cx="926216" cy="369332"/>
          </a:xfrm>
          <a:prstGeom prst="rect">
            <a:avLst/>
          </a:prstGeom>
          <a:noFill/>
        </p:spPr>
        <p:txBody>
          <a:bodyPr wrap="none" rtlCol="0">
            <a:spAutoFit/>
          </a:bodyPr>
          <a:lstStyle/>
          <a:p>
            <a:r>
              <a:rPr lang="en-US" b="1" dirty="0" smtClean="0"/>
              <a:t>Photo 1</a:t>
            </a:r>
            <a:endParaRPr lang="ru-RU" b="1" dirty="0"/>
          </a:p>
        </p:txBody>
      </p:sp>
      <p:sp>
        <p:nvSpPr>
          <p:cNvPr id="16" name="TextBox 15"/>
          <p:cNvSpPr txBox="1"/>
          <p:nvPr/>
        </p:nvSpPr>
        <p:spPr>
          <a:xfrm>
            <a:off x="5521838" y="792448"/>
            <a:ext cx="926216" cy="369332"/>
          </a:xfrm>
          <a:prstGeom prst="rect">
            <a:avLst/>
          </a:prstGeom>
          <a:noFill/>
        </p:spPr>
        <p:txBody>
          <a:bodyPr wrap="none" rtlCol="0">
            <a:spAutoFit/>
          </a:bodyPr>
          <a:lstStyle/>
          <a:p>
            <a:r>
              <a:rPr lang="en-US" b="1" dirty="0" smtClean="0"/>
              <a:t>Photo 2</a:t>
            </a:r>
            <a:endParaRPr lang="ru-RU" b="1" dirty="0"/>
          </a:p>
        </p:txBody>
      </p:sp>
      <p:sp>
        <p:nvSpPr>
          <p:cNvPr id="17" name="TextBox 16"/>
          <p:cNvSpPr txBox="1"/>
          <p:nvPr/>
        </p:nvSpPr>
        <p:spPr>
          <a:xfrm>
            <a:off x="9303918" y="799598"/>
            <a:ext cx="926216" cy="369332"/>
          </a:xfrm>
          <a:prstGeom prst="rect">
            <a:avLst/>
          </a:prstGeom>
          <a:noFill/>
        </p:spPr>
        <p:txBody>
          <a:bodyPr wrap="none" rtlCol="0">
            <a:spAutoFit/>
          </a:bodyPr>
          <a:lstStyle/>
          <a:p>
            <a:r>
              <a:rPr lang="en-US" b="1" dirty="0" smtClean="0"/>
              <a:t>Photo 3</a:t>
            </a:r>
            <a:endParaRPr lang="ru-RU" b="1" dirty="0"/>
          </a:p>
        </p:txBody>
      </p:sp>
      <p:pic>
        <p:nvPicPr>
          <p:cNvPr id="19" name="Рисунок 18" descr="Вариант-8_Задание-3-1.jpg">
            <a:hlinkClick r:id="rId2" action="ppaction://hlinksldjump"/>
          </p:cNvPr>
          <p:cNvPicPr>
            <a:picLocks noChangeAspect="1"/>
          </p:cNvPicPr>
          <p:nvPr/>
        </p:nvPicPr>
        <p:blipFill>
          <a:blip r:embed="rId3"/>
          <a:stretch>
            <a:fillRect/>
          </a:stretch>
        </p:blipFill>
        <p:spPr>
          <a:xfrm>
            <a:off x="358099" y="1143268"/>
            <a:ext cx="3614804" cy="2411591"/>
          </a:xfrm>
          <a:prstGeom prst="rect">
            <a:avLst/>
          </a:prstGeom>
        </p:spPr>
      </p:pic>
      <p:pic>
        <p:nvPicPr>
          <p:cNvPr id="22" name="Рисунок 21" descr="Вариант-8_Задание-3-2.jpg">
            <a:hlinkClick r:id="rId4" action="ppaction://hlinksldjump"/>
          </p:cNvPr>
          <p:cNvPicPr>
            <a:picLocks noChangeAspect="1"/>
          </p:cNvPicPr>
          <p:nvPr/>
        </p:nvPicPr>
        <p:blipFill>
          <a:blip r:embed="rId5"/>
          <a:stretch>
            <a:fillRect/>
          </a:stretch>
        </p:blipFill>
        <p:spPr>
          <a:xfrm>
            <a:off x="4180083" y="1163816"/>
            <a:ext cx="3645606" cy="2432140"/>
          </a:xfrm>
          <a:prstGeom prst="rect">
            <a:avLst/>
          </a:prstGeom>
        </p:spPr>
      </p:pic>
      <p:pic>
        <p:nvPicPr>
          <p:cNvPr id="23" name="Рисунок 22" descr="Вариант-8_Задание-3-3.jpg">
            <a:hlinkClick r:id="rId6" action="ppaction://hlinksldjump"/>
          </p:cNvPr>
          <p:cNvPicPr>
            <a:picLocks noChangeAspect="1"/>
          </p:cNvPicPr>
          <p:nvPr/>
        </p:nvPicPr>
        <p:blipFill>
          <a:blip r:embed="rId7"/>
          <a:stretch>
            <a:fillRect/>
          </a:stretch>
        </p:blipFill>
        <p:spPr>
          <a:xfrm>
            <a:off x="8091112" y="1174091"/>
            <a:ext cx="3662523" cy="2443426"/>
          </a:xfrm>
          <a:prstGeom prst="rect">
            <a:avLst/>
          </a:prstGeom>
        </p:spPr>
      </p:pic>
    </p:spTree>
    <p:extLst>
      <p:ext uri="{BB962C8B-B14F-4D97-AF65-F5344CB8AC3E}">
        <p14:creationId xmlns:p14="http://schemas.microsoft.com/office/powerpoint/2010/main" xmlns="" val="631989304"/>
      </p:ext>
    </p:extLst>
  </p:cSld>
  <p:clrMapOvr>
    <a:masterClrMapping/>
  </p:clrMapOvr>
  <mc:AlternateContent xmlns:mc="http://schemas.openxmlformats.org/markup-compatibility/2006">
    <mc:Choice xmlns:p14="http://schemas.microsoft.com/office/powerpoint/2010/main" xmlns="" Requires="p14">
      <p:transition spd="slow" p14:dur="2000" advTm="100000"/>
    </mc:Choice>
    <mc:Fallback>
      <p:transition spd="slow" advTm="10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59000"/>
                                        <p:tgtEl>
                                          <p:spTgt spid="7"/>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heel(1)">
                                      <p:cBhvr>
                                        <p:cTn id="11" dur="3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063110" y="2279191"/>
            <a:ext cx="4837044" cy="31393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In your talk remember to speak about:</a:t>
            </a:r>
          </a:p>
          <a:p>
            <a:pPr marL="285750" lvl="0" indent="-285750">
              <a:lnSpc>
                <a:spcPct val="150000"/>
              </a:lnSpc>
              <a:buFont typeface="Arial" panose="020B0604020202020204" pitchFamily="34" charset="0"/>
              <a:buChar char="•"/>
            </a:pPr>
            <a:r>
              <a:rPr lang="en-US" sz="2000" kern="0" dirty="0">
                <a:solidFill>
                  <a:prstClr val="black"/>
                </a:solidFill>
              </a:rPr>
              <a:t>where and when the photo was taken</a:t>
            </a:r>
          </a:p>
          <a:p>
            <a:pPr marL="285750" lvl="0" indent="-285750">
              <a:lnSpc>
                <a:spcPct val="150000"/>
              </a:lnSpc>
              <a:buFont typeface="Arial" panose="020B0604020202020204" pitchFamily="34" charset="0"/>
              <a:buChar char="•"/>
            </a:pPr>
            <a:r>
              <a:rPr lang="en-US" sz="2000" kern="0" dirty="0">
                <a:solidFill>
                  <a:prstClr val="black"/>
                </a:solidFill>
              </a:rPr>
              <a:t>what/who is in the photo</a:t>
            </a:r>
          </a:p>
          <a:p>
            <a:pPr marL="285750" lvl="0" indent="-285750">
              <a:lnSpc>
                <a:spcPct val="150000"/>
              </a:lnSpc>
              <a:buFont typeface="Arial" panose="020B0604020202020204" pitchFamily="34" charset="0"/>
              <a:buChar char="•"/>
            </a:pPr>
            <a:r>
              <a:rPr lang="en-US" sz="2000" kern="0" dirty="0">
                <a:solidFill>
                  <a:prstClr val="black"/>
                </a:solidFill>
              </a:rPr>
              <a:t>what is happening</a:t>
            </a:r>
          </a:p>
          <a:p>
            <a:pPr marL="285750" lvl="0" indent="-285750">
              <a:lnSpc>
                <a:spcPct val="150000"/>
              </a:lnSpc>
              <a:buFont typeface="Arial" panose="020B0604020202020204" pitchFamily="34" charset="0"/>
              <a:buChar char="•"/>
            </a:pPr>
            <a:r>
              <a:rPr lang="en-US" sz="2000" kern="0" dirty="0">
                <a:solidFill>
                  <a:prstClr val="black"/>
                </a:solidFill>
              </a:rPr>
              <a:t>why you keep the photo in your album</a:t>
            </a:r>
          </a:p>
          <a:p>
            <a:pPr marL="285750" lvl="0" indent="-285750">
              <a:lnSpc>
                <a:spcPct val="150000"/>
              </a:lnSpc>
              <a:buFont typeface="Arial" panose="020B0604020202020204" pitchFamily="34" charset="0"/>
              <a:buChar char="•"/>
            </a:pPr>
            <a:r>
              <a:rPr lang="en-US" sz="2000" kern="0" dirty="0">
                <a:solidFill>
                  <a:prstClr val="black"/>
                </a:solidFill>
              </a:rPr>
              <a:t>why you decided to show the picture to your friend</a:t>
            </a:r>
            <a:endParaRPr kumimoji="0" lang="en-US" sz="2000" b="0" i="0" u="none" strike="noStrike" kern="0" cap="none" spc="0" normalizeH="0" baseline="0" noProof="0" dirty="0">
              <a:ln>
                <a:noFill/>
              </a:ln>
              <a:solidFill>
                <a:prstClr val="black"/>
              </a:solidFill>
              <a:effectLst/>
              <a:uLnTx/>
              <a:uFillTx/>
              <a:latin typeface="Times New Roman" panose="02020603050405020304" pitchFamily="18" charset="0"/>
            </a:endParaRPr>
          </a:p>
        </p:txBody>
      </p:sp>
      <p:sp>
        <p:nvSpPr>
          <p:cNvPr id="10" name="Кольцо 9"/>
          <p:cNvSpPr/>
          <p:nvPr/>
        </p:nvSpPr>
        <p:spPr>
          <a:xfrm>
            <a:off x="9947121" y="324610"/>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1" name="Кольцо 10"/>
          <p:cNvSpPr/>
          <p:nvPr/>
        </p:nvSpPr>
        <p:spPr>
          <a:xfrm>
            <a:off x="9947120" y="324610"/>
            <a:ext cx="1588395" cy="1609501"/>
          </a:xfrm>
          <a:prstGeom prst="donu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2" name="Стрелка вправо 1">
            <a:hlinkClick r:id="rId2" action="ppaction://hlinksldjump"/>
          </p:cNvPr>
          <p:cNvSpPr/>
          <p:nvPr/>
        </p:nvSpPr>
        <p:spPr>
          <a:xfrm>
            <a:off x="8524568" y="5914103"/>
            <a:ext cx="3156155" cy="619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panose="020B0604020202020204" pitchFamily="34" charset="0"/>
                <a:cs typeface="Arial" panose="020B0604020202020204" pitchFamily="34" charset="0"/>
              </a:rPr>
              <a:t>Go to task 4</a:t>
            </a:r>
            <a:endParaRPr lang="ru-RU" sz="2400" b="1" dirty="0">
              <a:latin typeface="Arial" panose="020B0604020202020204" pitchFamily="34" charset="0"/>
              <a:cs typeface="Arial" panose="020B0604020202020204" pitchFamily="34" charset="0"/>
            </a:endParaRPr>
          </a:p>
        </p:txBody>
      </p:sp>
      <p:pic>
        <p:nvPicPr>
          <p:cNvPr id="9" name="Рисунок 8" descr="Вариант-8_Задание-3-1.jpg"/>
          <p:cNvPicPr>
            <a:picLocks noChangeAspect="1"/>
          </p:cNvPicPr>
          <p:nvPr/>
        </p:nvPicPr>
        <p:blipFill>
          <a:blip r:embed="rId3"/>
          <a:stretch>
            <a:fillRect/>
          </a:stretch>
        </p:blipFill>
        <p:spPr>
          <a:xfrm>
            <a:off x="717692" y="1369298"/>
            <a:ext cx="5826946" cy="388740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1705459092"/>
      </p:ext>
    </p:extLst>
  </p:cSld>
  <p:clrMapOvr>
    <a:masterClrMapping/>
  </p:clrMapOvr>
  <mc:AlternateContent xmlns:mc="http://schemas.openxmlformats.org/markup-compatibility/2006">
    <mc:Choice xmlns:p14="http://schemas.microsoft.com/office/powerpoint/2010/main" xmlns="" Requires="p14">
      <p:transition spd="slow" p14:dur="2000" advTm="120000"/>
    </mc:Choice>
    <mc:Fallback>
      <p:transition spd="slow" advTm="1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59000"/>
                                        <p:tgtEl>
                                          <p:spTgt spid="10"/>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heel(1)">
                                      <p:cBhvr>
                                        <p:cTn id="11"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056113" y="2049288"/>
            <a:ext cx="4731026" cy="3139321"/>
          </a:xfrm>
          <a:prstGeom prst="rect">
            <a:avLst/>
          </a:prstGeom>
        </p:spPr>
        <p:txBody>
          <a:bodyPr wrap="square">
            <a:spAutoFit/>
          </a:bodyPr>
          <a:lstStyle/>
          <a:p>
            <a:pPr lvl="0">
              <a:defRPr/>
            </a:pPr>
            <a:r>
              <a:rPr lang="en-US" b="1" kern="0" dirty="0">
                <a:solidFill>
                  <a:prstClr val="black"/>
                </a:solidFill>
                <a:latin typeface="Times New Roman" panose="02020603050405020304" pitchFamily="18" charset="0"/>
              </a:rPr>
              <a:t>In your talk remember to speak about:</a:t>
            </a:r>
          </a:p>
          <a:p>
            <a:pPr marL="285750" lvl="0" indent="-285750">
              <a:lnSpc>
                <a:spcPct val="150000"/>
              </a:lnSpc>
              <a:buFont typeface="Arial" panose="020B0604020202020204" pitchFamily="34" charset="0"/>
              <a:buChar char="•"/>
            </a:pPr>
            <a:r>
              <a:rPr lang="en-US" sz="2000" kern="0" dirty="0">
                <a:solidFill>
                  <a:prstClr val="black"/>
                </a:solidFill>
              </a:rPr>
              <a:t>where and when the photo was taken</a:t>
            </a:r>
          </a:p>
          <a:p>
            <a:pPr marL="285750" lvl="0" indent="-285750">
              <a:lnSpc>
                <a:spcPct val="150000"/>
              </a:lnSpc>
              <a:buFont typeface="Arial" panose="020B0604020202020204" pitchFamily="34" charset="0"/>
              <a:buChar char="•"/>
            </a:pPr>
            <a:r>
              <a:rPr lang="en-US" sz="2000" kern="0" dirty="0">
                <a:solidFill>
                  <a:prstClr val="black"/>
                </a:solidFill>
              </a:rPr>
              <a:t>what/who is in the photo</a:t>
            </a:r>
          </a:p>
          <a:p>
            <a:pPr marL="285750" lvl="0" indent="-285750">
              <a:lnSpc>
                <a:spcPct val="150000"/>
              </a:lnSpc>
              <a:buFont typeface="Arial" panose="020B0604020202020204" pitchFamily="34" charset="0"/>
              <a:buChar char="•"/>
            </a:pPr>
            <a:r>
              <a:rPr lang="en-US" sz="2000" kern="0" dirty="0">
                <a:solidFill>
                  <a:prstClr val="black"/>
                </a:solidFill>
              </a:rPr>
              <a:t>what is happening</a:t>
            </a:r>
          </a:p>
          <a:p>
            <a:pPr marL="285750" lvl="0" indent="-285750">
              <a:lnSpc>
                <a:spcPct val="150000"/>
              </a:lnSpc>
              <a:buFont typeface="Arial" panose="020B0604020202020204" pitchFamily="34" charset="0"/>
              <a:buChar char="•"/>
            </a:pPr>
            <a:r>
              <a:rPr lang="en-US" sz="2000" kern="0" dirty="0">
                <a:solidFill>
                  <a:prstClr val="black"/>
                </a:solidFill>
              </a:rPr>
              <a:t>why you keep the photo in your album</a:t>
            </a:r>
          </a:p>
          <a:p>
            <a:pPr marL="285750" lvl="0" indent="-285750">
              <a:lnSpc>
                <a:spcPct val="150000"/>
              </a:lnSpc>
              <a:buFont typeface="Arial" panose="020B0604020202020204" pitchFamily="34" charset="0"/>
              <a:buChar char="•"/>
            </a:pPr>
            <a:r>
              <a:rPr lang="en-US" sz="2000" kern="0" dirty="0">
                <a:solidFill>
                  <a:prstClr val="black"/>
                </a:solidFill>
              </a:rPr>
              <a:t>why you decided to show the picture to your friend</a:t>
            </a:r>
            <a:endParaRPr lang="en-US" sz="2000" kern="0" dirty="0">
              <a:solidFill>
                <a:prstClr val="black"/>
              </a:solidFill>
              <a:latin typeface="Times New Roman" panose="02020603050405020304" pitchFamily="18" charset="0"/>
            </a:endParaRPr>
          </a:p>
        </p:txBody>
      </p:sp>
      <p:sp>
        <p:nvSpPr>
          <p:cNvPr id="10" name="Кольцо 9"/>
          <p:cNvSpPr/>
          <p:nvPr/>
        </p:nvSpPr>
        <p:spPr>
          <a:xfrm>
            <a:off x="10075910" y="157184"/>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1" name="Кольцо 10"/>
          <p:cNvSpPr/>
          <p:nvPr/>
        </p:nvSpPr>
        <p:spPr>
          <a:xfrm>
            <a:off x="10075910" y="157184"/>
            <a:ext cx="1588395" cy="1609501"/>
          </a:xfrm>
          <a:prstGeom prst="donu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Стрелка вправо 5">
            <a:hlinkClick r:id="rId2" action="ppaction://hlinksldjump"/>
          </p:cNvPr>
          <p:cNvSpPr/>
          <p:nvPr/>
        </p:nvSpPr>
        <p:spPr>
          <a:xfrm>
            <a:off x="8709996" y="6136243"/>
            <a:ext cx="3156155" cy="619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panose="020B0604020202020204" pitchFamily="34" charset="0"/>
                <a:cs typeface="Arial" panose="020B0604020202020204" pitchFamily="34" charset="0"/>
              </a:rPr>
              <a:t>Go to task 4</a:t>
            </a:r>
            <a:endParaRPr lang="ru-RU" sz="2400" b="1" dirty="0">
              <a:latin typeface="Arial" panose="020B0604020202020204" pitchFamily="34" charset="0"/>
              <a:cs typeface="Arial" panose="020B0604020202020204" pitchFamily="34" charset="0"/>
            </a:endParaRPr>
          </a:p>
        </p:txBody>
      </p:sp>
      <p:pic>
        <p:nvPicPr>
          <p:cNvPr id="9" name="Рисунок 8" descr="Вариант-8_Задание-3-2.jpg"/>
          <p:cNvPicPr>
            <a:picLocks noChangeAspect="1"/>
          </p:cNvPicPr>
          <p:nvPr/>
        </p:nvPicPr>
        <p:blipFill>
          <a:blip r:embed="rId3"/>
          <a:stretch>
            <a:fillRect/>
          </a:stretch>
        </p:blipFill>
        <p:spPr>
          <a:xfrm>
            <a:off x="820432" y="1369299"/>
            <a:ext cx="5724205" cy="381886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6670382"/>
      </p:ext>
    </p:extLst>
  </p:cSld>
  <p:clrMapOvr>
    <a:masterClrMapping/>
  </p:clrMapOvr>
  <mc:AlternateContent xmlns:mc="http://schemas.openxmlformats.org/markup-compatibility/2006">
    <mc:Choice xmlns:p14="http://schemas.microsoft.com/office/powerpoint/2010/main" xmlns="" Requires="p14">
      <p:transition spd="slow" p14:dur="2000" advTm="120000"/>
    </mc:Choice>
    <mc:Fallback>
      <p:transition spd="slow" advTm="1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59000"/>
                                        <p:tgtEl>
                                          <p:spTgt spid="10"/>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heel(1)">
                                      <p:cBhvr>
                                        <p:cTn id="11"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160059" y="2258644"/>
            <a:ext cx="4594024" cy="3228448"/>
          </a:xfrm>
          <a:prstGeom prst="rect">
            <a:avLst/>
          </a:prstGeom>
        </p:spPr>
        <p:txBody>
          <a:bodyPr wrap="square">
            <a:spAutoFit/>
          </a:bodyPr>
          <a:lstStyle/>
          <a:p>
            <a:pPr lvl="0">
              <a:lnSpc>
                <a:spcPct val="150000"/>
              </a:lnSpc>
              <a:defRPr/>
            </a:pPr>
            <a:r>
              <a:rPr lang="en-US" b="1" kern="0" dirty="0">
                <a:solidFill>
                  <a:prstClr val="black"/>
                </a:solidFill>
                <a:latin typeface="Times New Roman" panose="02020603050405020304" pitchFamily="18" charset="0"/>
              </a:rPr>
              <a:t>In your talk remember to speak about:</a:t>
            </a:r>
          </a:p>
          <a:p>
            <a:pPr marL="285750" lvl="0" indent="-285750">
              <a:lnSpc>
                <a:spcPct val="150000"/>
              </a:lnSpc>
              <a:buFont typeface="Arial" panose="020B0604020202020204" pitchFamily="34" charset="0"/>
              <a:buChar char="•"/>
            </a:pPr>
            <a:r>
              <a:rPr lang="en-US" sz="2000" kern="0" dirty="0">
                <a:solidFill>
                  <a:prstClr val="black"/>
                </a:solidFill>
              </a:rPr>
              <a:t>where and when the photo was taken</a:t>
            </a:r>
          </a:p>
          <a:p>
            <a:pPr marL="285750" lvl="0" indent="-285750">
              <a:lnSpc>
                <a:spcPct val="150000"/>
              </a:lnSpc>
              <a:buFont typeface="Arial" panose="020B0604020202020204" pitchFamily="34" charset="0"/>
              <a:buChar char="•"/>
            </a:pPr>
            <a:r>
              <a:rPr lang="en-US" sz="2000" kern="0" dirty="0">
                <a:solidFill>
                  <a:prstClr val="black"/>
                </a:solidFill>
              </a:rPr>
              <a:t>what/who is in the photo</a:t>
            </a:r>
          </a:p>
          <a:p>
            <a:pPr marL="285750" lvl="0" indent="-285750">
              <a:lnSpc>
                <a:spcPct val="150000"/>
              </a:lnSpc>
              <a:buFont typeface="Arial" panose="020B0604020202020204" pitchFamily="34" charset="0"/>
              <a:buChar char="•"/>
            </a:pPr>
            <a:r>
              <a:rPr lang="en-US" sz="2000" kern="0" dirty="0">
                <a:solidFill>
                  <a:prstClr val="black"/>
                </a:solidFill>
              </a:rPr>
              <a:t>what is happening</a:t>
            </a:r>
          </a:p>
          <a:p>
            <a:pPr marL="285750" lvl="0" indent="-285750">
              <a:lnSpc>
                <a:spcPct val="150000"/>
              </a:lnSpc>
              <a:buFont typeface="Arial" panose="020B0604020202020204" pitchFamily="34" charset="0"/>
              <a:buChar char="•"/>
            </a:pPr>
            <a:r>
              <a:rPr lang="en-US" sz="2000" kern="0" dirty="0">
                <a:solidFill>
                  <a:prstClr val="black"/>
                </a:solidFill>
              </a:rPr>
              <a:t>why you keep the photo in your album</a:t>
            </a:r>
          </a:p>
          <a:p>
            <a:pPr marL="285750" lvl="0" indent="-285750">
              <a:lnSpc>
                <a:spcPct val="150000"/>
              </a:lnSpc>
              <a:buFont typeface="Arial" panose="020B0604020202020204" pitchFamily="34" charset="0"/>
              <a:buChar char="•"/>
            </a:pPr>
            <a:r>
              <a:rPr lang="en-US" sz="2000" kern="0" dirty="0">
                <a:solidFill>
                  <a:prstClr val="black"/>
                </a:solidFill>
              </a:rPr>
              <a:t>why you decided to show the picture to your friend</a:t>
            </a:r>
            <a:endParaRPr lang="en-US" sz="2000" kern="0" dirty="0">
              <a:solidFill>
                <a:prstClr val="black"/>
              </a:solidFill>
              <a:latin typeface="Times New Roman" panose="02020603050405020304" pitchFamily="18" charset="0"/>
            </a:endParaRPr>
          </a:p>
        </p:txBody>
      </p:sp>
      <p:sp>
        <p:nvSpPr>
          <p:cNvPr id="8" name="Кольцо 7"/>
          <p:cNvSpPr/>
          <p:nvPr/>
        </p:nvSpPr>
        <p:spPr>
          <a:xfrm>
            <a:off x="9934242" y="336860"/>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9" name="Кольцо 8"/>
          <p:cNvSpPr/>
          <p:nvPr/>
        </p:nvSpPr>
        <p:spPr>
          <a:xfrm>
            <a:off x="9934242" y="336859"/>
            <a:ext cx="1588395" cy="1609501"/>
          </a:xfrm>
          <a:prstGeom prst="donu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Стрелка вправо 5">
            <a:hlinkClick r:id="rId2" action="ppaction://hlinksldjump"/>
          </p:cNvPr>
          <p:cNvSpPr/>
          <p:nvPr/>
        </p:nvSpPr>
        <p:spPr>
          <a:xfrm>
            <a:off x="8524568" y="5914103"/>
            <a:ext cx="3156155" cy="619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panose="020B0604020202020204" pitchFamily="34" charset="0"/>
                <a:cs typeface="Arial" panose="020B0604020202020204" pitchFamily="34" charset="0"/>
              </a:rPr>
              <a:t>Go to task 4</a:t>
            </a:r>
            <a:endParaRPr lang="ru-RU" sz="2400" b="1" dirty="0">
              <a:latin typeface="Arial" panose="020B0604020202020204" pitchFamily="34" charset="0"/>
              <a:cs typeface="Arial" panose="020B0604020202020204" pitchFamily="34" charset="0"/>
            </a:endParaRPr>
          </a:p>
        </p:txBody>
      </p:sp>
      <p:pic>
        <p:nvPicPr>
          <p:cNvPr id="11" name="Рисунок 10" descr="Вариант-8_Задание-3-3.jpg"/>
          <p:cNvPicPr>
            <a:picLocks noChangeAspect="1"/>
          </p:cNvPicPr>
          <p:nvPr/>
        </p:nvPicPr>
        <p:blipFill>
          <a:blip r:embed="rId3"/>
          <a:stretch>
            <a:fillRect/>
          </a:stretch>
        </p:blipFill>
        <p:spPr>
          <a:xfrm>
            <a:off x="686870" y="1461767"/>
            <a:ext cx="6001841" cy="400408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2973455845"/>
      </p:ext>
    </p:extLst>
  </p:cSld>
  <p:clrMapOvr>
    <a:masterClrMapping/>
  </p:clrMapOvr>
  <mc:AlternateContent xmlns:mc="http://schemas.openxmlformats.org/markup-compatibility/2006">
    <mc:Choice xmlns:p14="http://schemas.microsoft.com/office/powerpoint/2010/main" xmlns="" Requires="p14">
      <p:transition spd="slow" p14:dur="2000" advTm="120000"/>
    </mc:Choice>
    <mc:Fallback>
      <p:transition spd="slow" advTm="1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59000"/>
                                        <p:tgtEl>
                                          <p:spTgt spid="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59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1547" y="373230"/>
            <a:ext cx="9223513" cy="230832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Task 4. Study the </a:t>
            </a:r>
            <a:r>
              <a:rPr lang="en-US" b="1" dirty="0" err="1">
                <a:latin typeface="Times New Roman" pitchFamily="18" charset="0"/>
                <a:cs typeface="Times New Roman" pitchFamily="18" charset="0"/>
              </a:rPr>
              <a:t>twо</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phоtоgraphs</a:t>
            </a: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 In 1.5 minutes be ready </a:t>
            </a:r>
            <a:r>
              <a:rPr kumimoji="0" lang="en-US" b="1" i="0" u="none" strike="noStrike" kern="0" cap="none" spc="0" normalizeH="0" baseline="0" noProof="0" dirty="0" err="1">
                <a:ln>
                  <a:noFill/>
                </a:ln>
                <a:solidFill>
                  <a:sysClr val="windowText" lastClr="000000"/>
                </a:solidFill>
                <a:effectLst/>
                <a:uLnTx/>
                <a:uFillTx/>
                <a:latin typeface="Times New Roman" pitchFamily="18" charset="0"/>
                <a:cs typeface="Times New Roman" pitchFamily="18" charset="0"/>
              </a:rPr>
              <a:t>tо</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 </a:t>
            </a:r>
            <a:r>
              <a:rPr kumimoji="0" lang="en-US" b="1" i="0" u="none" strike="noStrike" kern="0" cap="none" spc="0" normalizeH="0" baseline="0" noProof="0" dirty="0" err="1">
                <a:ln>
                  <a:noFill/>
                </a:ln>
                <a:solidFill>
                  <a:sysClr val="windowText" lastClr="000000"/>
                </a:solidFill>
                <a:effectLst/>
                <a:uLnTx/>
                <a:uFillTx/>
                <a:latin typeface="Times New Roman" pitchFamily="18" charset="0"/>
                <a:cs typeface="Times New Roman" pitchFamily="18" charset="0"/>
              </a:rPr>
              <a:t>cоmpare</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 and</a:t>
            </a:r>
            <a:r>
              <a:rPr kumimoji="0" lang="ru-RU"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 </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c</a:t>
            </a:r>
            <a:r>
              <a:rPr kumimoji="0" lang="ru-RU"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о</a:t>
            </a:r>
            <a:r>
              <a:rPr kumimoji="0" lang="en-US" b="1" i="0" u="none" strike="noStrike" kern="0" cap="none" spc="0" normalizeH="0" baseline="0" noProof="0" dirty="0" err="1">
                <a:ln>
                  <a:noFill/>
                </a:ln>
                <a:solidFill>
                  <a:sysClr val="windowText" lastClr="000000"/>
                </a:solidFill>
                <a:effectLst/>
                <a:uLnTx/>
                <a:uFillTx/>
                <a:latin typeface="Times New Roman" pitchFamily="18" charset="0"/>
                <a:cs typeface="Times New Roman" pitchFamily="18" charset="0"/>
              </a:rPr>
              <a:t>ntrast</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 the </a:t>
            </a:r>
            <a:r>
              <a:rPr kumimoji="0" lang="en-US" b="1" i="0" u="none" strike="noStrike" kern="0" cap="none" spc="0" normalizeH="0" baseline="0" noProof="0" dirty="0" err="1">
                <a:ln>
                  <a:noFill/>
                </a:ln>
                <a:solidFill>
                  <a:sysClr val="windowText" lastClr="000000"/>
                </a:solidFill>
                <a:effectLst/>
                <a:uLnTx/>
                <a:uFillTx/>
                <a:latin typeface="Times New Roman" pitchFamily="18" charset="0"/>
                <a:cs typeface="Times New Roman" pitchFamily="18" charset="0"/>
              </a:rPr>
              <a:t>ph</a:t>
            </a:r>
            <a:r>
              <a:rPr kumimoji="0" lang="ru-RU"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о</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t</a:t>
            </a:r>
            <a:r>
              <a:rPr kumimoji="0" lang="ru-RU"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о</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graphs:</a:t>
            </a:r>
          </a:p>
          <a:p>
            <a:pPr lvl="1">
              <a:defRPr/>
            </a:pPr>
            <a:r>
              <a:rPr kumimoji="0" lang="en-US" b="0" i="0" u="none" strike="noStrike" kern="0" cap="none" spc="0" normalizeH="0" baseline="0" noProof="0" dirty="0">
                <a:ln>
                  <a:noFill/>
                </a:ln>
                <a:solidFill>
                  <a:sysClr val="windowText" lastClr="000000"/>
                </a:solidFill>
                <a:effectLst/>
                <a:uLnTx/>
                <a:uFillTx/>
              </a:rPr>
              <a:t>· </a:t>
            </a:r>
            <a:r>
              <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rPr>
              <a:t>give a brief description of the photos (action, location</a:t>
            </a:r>
            <a:r>
              <a:rPr kumimoji="0" lang="en-US" b="0"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lvl="1">
              <a:defRPr/>
            </a:pPr>
            <a:r>
              <a:rPr kumimoji="0" lang="en-US" b="0" i="0" u="none" strike="noStrike" kern="0" cap="none" spc="0" normalizeH="0" baseline="0" noProof="0" dirty="0">
                <a:ln>
                  <a:noFill/>
                </a:ln>
                <a:solidFill>
                  <a:sysClr val="windowText" lastClr="000000"/>
                </a:solidFill>
                <a:effectLst/>
                <a:uLnTx/>
                <a:uFillTx/>
              </a:rPr>
              <a:t>· </a:t>
            </a:r>
            <a:r>
              <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rPr>
              <a:t>say what the pictures have in </a:t>
            </a:r>
            <a:r>
              <a:rPr kumimoji="0" lang="en-US" b="0"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common;</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lvl="1">
              <a:defRPr/>
            </a:pPr>
            <a:r>
              <a:rPr kumimoji="0" lang="en-US" b="0" i="0" u="none" strike="noStrike" kern="0" cap="none" spc="0" normalizeH="0" baseline="0" noProof="0" dirty="0">
                <a:ln>
                  <a:noFill/>
                </a:ln>
                <a:solidFill>
                  <a:sysClr val="windowText" lastClr="000000"/>
                </a:solidFill>
                <a:effectLst/>
                <a:uLnTx/>
                <a:uFillTx/>
              </a:rPr>
              <a:t>· </a:t>
            </a:r>
            <a:r>
              <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rPr>
              <a:t>say in what way the pictures are </a:t>
            </a:r>
            <a:r>
              <a:rPr kumimoji="0" lang="en-US" b="0"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different;</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lvl="1"/>
            <a:r>
              <a:rPr kumimoji="0" lang="en-US" b="0" i="0" u="none" strike="noStrike" kern="0" cap="none" spc="0" normalizeH="0" baseline="0" noProof="0" dirty="0">
                <a:ln>
                  <a:noFill/>
                </a:ln>
                <a:solidFill>
                  <a:sysClr val="windowText" lastClr="000000"/>
                </a:solidFill>
                <a:effectLst/>
                <a:uLnTx/>
                <a:uFillTx/>
              </a:rPr>
              <a:t>· </a:t>
            </a:r>
            <a:r>
              <a:rPr lang="en-US" kern="0" dirty="0" smtClean="0">
                <a:solidFill>
                  <a:sysClr val="windowText" lastClr="000000"/>
                </a:solidFill>
                <a:latin typeface="Times New Roman" pitchFamily="18" charset="0"/>
                <a:cs typeface="Times New Roman" pitchFamily="18" charset="0"/>
              </a:rPr>
              <a:t>s</a:t>
            </a:r>
            <a:r>
              <a:rPr lang="en-US" dirty="0" smtClean="0">
                <a:latin typeface="Times New Roman" pitchFamily="18" charset="0"/>
                <a:cs typeface="Times New Roman" pitchFamily="18" charset="0"/>
              </a:rPr>
              <a:t>ay which type of </a:t>
            </a:r>
            <a:r>
              <a:rPr lang="en-US" dirty="0" smtClean="0">
                <a:latin typeface="Times New Roman" pitchFamily="18" charset="0"/>
                <a:cs typeface="Times New Roman" pitchFamily="18" charset="0"/>
              </a:rPr>
              <a:t>shopping presented </a:t>
            </a:r>
            <a:r>
              <a:rPr lang="en-US" dirty="0" smtClean="0">
                <a:latin typeface="Times New Roman" pitchFamily="18" charset="0"/>
                <a:cs typeface="Times New Roman" pitchFamily="18" charset="0"/>
              </a:rPr>
              <a:t>in the pictures you’d prefer;</a:t>
            </a:r>
            <a:endParaRPr kumimoji="0" lang="en-US"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a:p>
            <a:pPr lvl="1">
              <a:defRPr/>
            </a:pPr>
            <a:r>
              <a:rPr kumimoji="0" lang="en-US" b="0" i="0" u="none" strike="noStrike" kern="0" cap="none" spc="0" normalizeH="0" baseline="0" noProof="0" dirty="0">
                <a:ln>
                  <a:noFill/>
                </a:ln>
                <a:solidFill>
                  <a:sysClr val="windowText" lastClr="000000"/>
                </a:solidFill>
                <a:effectLst/>
                <a:uLnTx/>
                <a:uFillTx/>
              </a:rPr>
              <a:t>· </a:t>
            </a:r>
            <a:r>
              <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rPr>
              <a:t>explain </a:t>
            </a:r>
            <a:r>
              <a:rPr kumimoji="0" lang="en-US" b="0"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why.</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You will speak for not more than 2 minutes (12-15 sentences). You have </a:t>
            </a:r>
            <a:r>
              <a:rPr kumimoji="0" lang="en-US" sz="18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to talk </a:t>
            </a: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continuously.</a:t>
            </a:r>
            <a:endParaRPr kumimoji="0" lang="ru-RU" sz="1800" b="0" i="0" u="none" strike="noStrike" kern="0" cap="none" spc="0" normalizeH="0" baseline="0" noProof="0" dirty="0">
              <a:ln>
                <a:noFill/>
              </a:ln>
              <a:solidFill>
                <a:sysClr val="windowText" lastClr="000000"/>
              </a:solidFill>
              <a:effectLst/>
              <a:uLnTx/>
              <a:uFillTx/>
            </a:endParaRPr>
          </a:p>
        </p:txBody>
      </p:sp>
      <p:sp>
        <p:nvSpPr>
          <p:cNvPr id="5" name="Кольцо 4"/>
          <p:cNvSpPr/>
          <p:nvPr/>
        </p:nvSpPr>
        <p:spPr>
          <a:xfrm>
            <a:off x="9659154" y="524495"/>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Арка 5"/>
          <p:cNvSpPr/>
          <p:nvPr/>
        </p:nvSpPr>
        <p:spPr>
          <a:xfrm rot="5400000">
            <a:off x="9651641" y="508217"/>
            <a:ext cx="1549758"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9" name="TextBox 8"/>
          <p:cNvSpPr txBox="1"/>
          <p:nvPr/>
        </p:nvSpPr>
        <p:spPr>
          <a:xfrm>
            <a:off x="2915926" y="2849813"/>
            <a:ext cx="926216" cy="369332"/>
          </a:xfrm>
          <a:prstGeom prst="rect">
            <a:avLst/>
          </a:prstGeom>
          <a:noFill/>
        </p:spPr>
        <p:txBody>
          <a:bodyPr wrap="none" rtlCol="0">
            <a:spAutoFit/>
          </a:bodyPr>
          <a:lstStyle/>
          <a:p>
            <a:r>
              <a:rPr lang="en-US" b="1" dirty="0" smtClean="0"/>
              <a:t>Photo 1</a:t>
            </a:r>
            <a:endParaRPr lang="ru-RU" b="1" dirty="0"/>
          </a:p>
        </p:txBody>
      </p:sp>
      <p:sp>
        <p:nvSpPr>
          <p:cNvPr id="12" name="TextBox 11"/>
          <p:cNvSpPr txBox="1"/>
          <p:nvPr/>
        </p:nvSpPr>
        <p:spPr>
          <a:xfrm>
            <a:off x="7833967" y="2859342"/>
            <a:ext cx="926216" cy="369332"/>
          </a:xfrm>
          <a:prstGeom prst="rect">
            <a:avLst/>
          </a:prstGeom>
          <a:noFill/>
        </p:spPr>
        <p:txBody>
          <a:bodyPr wrap="none" rtlCol="0">
            <a:spAutoFit/>
          </a:bodyPr>
          <a:lstStyle/>
          <a:p>
            <a:r>
              <a:rPr lang="en-US" b="1" dirty="0" smtClean="0"/>
              <a:t>Photo 2</a:t>
            </a:r>
            <a:endParaRPr lang="ru-RU" b="1" dirty="0"/>
          </a:p>
        </p:txBody>
      </p:sp>
      <p:pic>
        <p:nvPicPr>
          <p:cNvPr id="15" name="Рисунок 14" descr="Вариант-8_Задание-4-1.jpg"/>
          <p:cNvPicPr>
            <a:picLocks noChangeAspect="1"/>
          </p:cNvPicPr>
          <p:nvPr/>
        </p:nvPicPr>
        <p:blipFill>
          <a:blip r:embed="rId2"/>
          <a:stretch>
            <a:fillRect/>
          </a:stretch>
        </p:blipFill>
        <p:spPr>
          <a:xfrm>
            <a:off x="943724" y="3239196"/>
            <a:ext cx="4785222" cy="3192427"/>
          </a:xfrm>
          <a:prstGeom prst="rect">
            <a:avLst/>
          </a:prstGeom>
        </p:spPr>
      </p:pic>
      <p:pic>
        <p:nvPicPr>
          <p:cNvPr id="16" name="Рисунок 15" descr="Вариант-8_Задание-4-2.jpg"/>
          <p:cNvPicPr>
            <a:picLocks noChangeAspect="1"/>
          </p:cNvPicPr>
          <p:nvPr/>
        </p:nvPicPr>
        <p:blipFill>
          <a:blip r:embed="rId3"/>
          <a:stretch>
            <a:fillRect/>
          </a:stretch>
        </p:blipFill>
        <p:spPr>
          <a:xfrm>
            <a:off x="6039707" y="3239197"/>
            <a:ext cx="4768706" cy="3181409"/>
          </a:xfrm>
          <a:prstGeom prst="rect">
            <a:avLst/>
          </a:prstGeom>
        </p:spPr>
      </p:pic>
    </p:spTree>
    <p:extLst>
      <p:ext uri="{BB962C8B-B14F-4D97-AF65-F5344CB8AC3E}">
        <p14:creationId xmlns:p14="http://schemas.microsoft.com/office/powerpoint/2010/main" xmlns="" val="1404845346"/>
      </p:ext>
    </p:extLst>
  </p:cSld>
  <p:clrMapOvr>
    <a:masterClrMapping/>
  </p:clrMapOvr>
  <mc:AlternateContent xmlns:mc="http://schemas.openxmlformats.org/markup-compatibility/2006">
    <mc:Choice xmlns:p14="http://schemas.microsoft.com/office/powerpoint/2010/main" xmlns="" Requires="p14">
      <p:transition spd="slow" p14:dur="2000" advTm="90000"/>
    </mc:Choice>
    <mc:Fallback>
      <p:transition spd="slow" advTm="9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59000"/>
                                        <p:tgtEl>
                                          <p:spTgt spid="5"/>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30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8297" y="567545"/>
            <a:ext cx="9475304" cy="203132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a:ln>
                  <a:noFill/>
                </a:ln>
                <a:solidFill>
                  <a:prstClr val="black"/>
                </a:solidFill>
                <a:effectLst/>
                <a:uLnTx/>
                <a:uFillTx/>
                <a:latin typeface="Times New Roman" panose="02020603050405020304" pitchFamily="18" charset="0"/>
              </a:rPr>
              <a:t>С</a:t>
            </a:r>
            <a:r>
              <a:rPr kumimoji="0" lang="en-US" sz="1400" b="1" i="0" u="none" strike="noStrike" kern="0" cap="none" spc="0" normalizeH="0" baseline="0" noProof="0" dirty="0" err="1">
                <a:ln>
                  <a:noFill/>
                </a:ln>
                <a:solidFill>
                  <a:prstClr val="black"/>
                </a:solidFill>
                <a:effectLst/>
                <a:uLnTx/>
                <a:uFillTx/>
                <a:latin typeface="Calibri,Bold"/>
              </a:rPr>
              <a:t>о</a:t>
            </a:r>
            <a:r>
              <a:rPr kumimoji="0" lang="en-US" sz="1800" b="1" i="0" u="none" strike="noStrike" kern="0" cap="none" spc="0" normalizeH="0" baseline="0" noProof="0" dirty="0" err="1">
                <a:ln>
                  <a:noFill/>
                </a:ln>
                <a:solidFill>
                  <a:prstClr val="black"/>
                </a:solidFill>
                <a:effectLst/>
                <a:uLnTx/>
                <a:uFillTx/>
                <a:latin typeface="Times New Roman" panose="02020603050405020304" pitchFamily="18" charset="0"/>
              </a:rPr>
              <a:t>mpare</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 and</a:t>
            </a:r>
            <a:r>
              <a:rPr kumimoji="0" lang="ru-RU" sz="18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c</a:t>
            </a:r>
            <a:r>
              <a:rPr kumimoji="0" lang="ru-RU" sz="1400" b="1" i="0" u="none" strike="noStrike" kern="0" cap="none" spc="0" normalizeH="0" baseline="0" noProof="0" dirty="0">
                <a:ln>
                  <a:noFill/>
                </a:ln>
                <a:solidFill>
                  <a:prstClr val="black"/>
                </a:solidFill>
                <a:effectLst/>
                <a:uLnTx/>
                <a:uFillTx/>
                <a:latin typeface="Calibri,Bold"/>
              </a:rPr>
              <a:t>о</a:t>
            </a:r>
            <a:r>
              <a:rPr kumimoji="0" lang="en-US" sz="1800" b="1" i="0" u="none" strike="noStrike" kern="0" cap="none" spc="0" normalizeH="0" baseline="0" noProof="0" dirty="0" err="1">
                <a:ln>
                  <a:noFill/>
                </a:ln>
                <a:solidFill>
                  <a:prstClr val="black"/>
                </a:solidFill>
                <a:effectLst/>
                <a:uLnTx/>
                <a:uFillTx/>
                <a:latin typeface="Times New Roman" panose="02020603050405020304" pitchFamily="18" charset="0"/>
              </a:rPr>
              <a:t>ntrast</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 the </a:t>
            </a:r>
            <a:r>
              <a:rPr kumimoji="0" lang="en-US" sz="1800" b="1" i="0" u="none" strike="noStrike" kern="0" cap="none" spc="0" normalizeH="0" baseline="0" noProof="0" dirty="0" err="1">
                <a:ln>
                  <a:noFill/>
                </a:ln>
                <a:solidFill>
                  <a:prstClr val="black"/>
                </a:solidFill>
                <a:effectLst/>
                <a:uLnTx/>
                <a:uFillTx/>
                <a:latin typeface="Times New Roman" panose="02020603050405020304" pitchFamily="18" charset="0"/>
              </a:rPr>
              <a:t>ph</a:t>
            </a:r>
            <a:r>
              <a:rPr kumimoji="0" lang="ru-RU" sz="1400" b="1" i="0" u="none" strike="noStrike" kern="0" cap="none" spc="0" normalizeH="0" baseline="0" noProof="0" dirty="0">
                <a:ln>
                  <a:noFill/>
                </a:ln>
                <a:solidFill>
                  <a:prstClr val="black"/>
                </a:solidFill>
                <a:effectLst/>
                <a:uLnTx/>
                <a:uFillTx/>
                <a:latin typeface="Cambria,Bold"/>
              </a:rPr>
              <a:t>о</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t</a:t>
            </a:r>
            <a:r>
              <a:rPr kumimoji="0" lang="ru-RU" sz="1400" b="1" i="0" u="none" strike="noStrike" kern="0" cap="none" spc="0" normalizeH="0" baseline="0" noProof="0" dirty="0">
                <a:ln>
                  <a:noFill/>
                </a:ln>
                <a:solidFill>
                  <a:prstClr val="black"/>
                </a:solidFill>
                <a:effectLst/>
                <a:uLnTx/>
                <a:uFillTx/>
                <a:latin typeface="Calibri,Bold"/>
              </a:rPr>
              <a:t>о</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graphs:</a:t>
            </a:r>
          </a:p>
          <a:p>
            <a:pPr lvl="1">
              <a:defRPr/>
            </a:pPr>
            <a:r>
              <a:rPr kumimoji="0" lang="en-US" b="0" i="0" u="none" strike="noStrike" kern="0" cap="none" spc="0" normalizeH="0" baseline="0" noProof="0" dirty="0">
                <a:ln>
                  <a:noFill/>
                </a:ln>
                <a:solidFill>
                  <a:prstClr val="black"/>
                </a:solidFill>
                <a:effectLst/>
                <a:uLnTx/>
                <a:uFillTx/>
              </a:rPr>
              <a:t>· </a:t>
            </a:r>
            <a:r>
              <a:rPr kumimoji="0" lang="en-US" b="0" i="0" u="none" strike="noStrike" kern="0" cap="none" spc="0" normalizeH="0" baseline="0" noProof="0" dirty="0">
                <a:ln>
                  <a:noFill/>
                </a:ln>
                <a:solidFill>
                  <a:prstClr val="black"/>
                </a:solidFill>
                <a:effectLst/>
                <a:uLnTx/>
                <a:uFillTx/>
                <a:latin typeface="Times New Roman" panose="02020603050405020304" pitchFamily="18" charset="0"/>
              </a:rPr>
              <a:t>give a brief description of the photos (action, location</a:t>
            </a:r>
            <a:r>
              <a:rPr kumimoji="0" lang="en-US" b="0" i="0" u="none" strike="noStrike" kern="0" cap="none" spc="0" normalizeH="0" baseline="0" noProof="0" dirty="0" smtClean="0">
                <a:ln>
                  <a:noFill/>
                </a:ln>
                <a:solidFill>
                  <a:prstClr val="black"/>
                </a:solidFill>
                <a:effectLst/>
                <a:uLnTx/>
                <a:uFillTx/>
                <a:latin typeface="Times New Roman" panose="02020603050405020304" pitchFamily="18" charset="0"/>
              </a:rPr>
              <a:t>);</a:t>
            </a:r>
            <a:endParaRPr kumimoji="0" lang="en-US" b="0" i="0" u="none" strike="noStrike" kern="0" cap="none" spc="0" normalizeH="0" baseline="0" noProof="0" dirty="0">
              <a:ln>
                <a:noFill/>
              </a:ln>
              <a:solidFill>
                <a:prstClr val="black"/>
              </a:solidFill>
              <a:effectLst/>
              <a:uLnTx/>
              <a:uFillTx/>
              <a:latin typeface="Times New Roman" panose="02020603050405020304" pitchFamily="18" charset="0"/>
            </a:endParaRPr>
          </a:p>
          <a:p>
            <a:pPr lvl="1">
              <a:defRPr/>
            </a:pPr>
            <a:r>
              <a:rPr kumimoji="0" lang="en-US" b="0" i="0" u="none" strike="noStrike" kern="0" cap="none" spc="0" normalizeH="0" baseline="0" noProof="0" dirty="0">
                <a:ln>
                  <a:noFill/>
                </a:ln>
                <a:solidFill>
                  <a:prstClr val="black"/>
                </a:solidFill>
                <a:effectLst/>
                <a:uLnTx/>
                <a:uFillTx/>
              </a:rPr>
              <a:t>· </a:t>
            </a:r>
            <a:r>
              <a:rPr kumimoji="0" lang="en-US" b="0" i="0" u="none" strike="noStrike" kern="0" cap="none" spc="0" normalizeH="0" baseline="0" noProof="0" dirty="0">
                <a:ln>
                  <a:noFill/>
                </a:ln>
                <a:solidFill>
                  <a:prstClr val="black"/>
                </a:solidFill>
                <a:effectLst/>
                <a:uLnTx/>
                <a:uFillTx/>
                <a:latin typeface="Times New Roman" panose="02020603050405020304" pitchFamily="18" charset="0"/>
              </a:rPr>
              <a:t>say what the pictures have in </a:t>
            </a:r>
            <a:r>
              <a:rPr kumimoji="0" lang="en-US" b="0" i="0" u="none" strike="noStrike" kern="0" cap="none" spc="0" normalizeH="0" baseline="0" noProof="0" dirty="0" smtClean="0">
                <a:ln>
                  <a:noFill/>
                </a:ln>
                <a:solidFill>
                  <a:prstClr val="black"/>
                </a:solidFill>
                <a:effectLst/>
                <a:uLnTx/>
                <a:uFillTx/>
                <a:latin typeface="Times New Roman" panose="02020603050405020304" pitchFamily="18" charset="0"/>
              </a:rPr>
              <a:t>common;</a:t>
            </a:r>
            <a:endParaRPr kumimoji="0" lang="en-US" b="0" i="0" u="none" strike="noStrike" kern="0" cap="none" spc="0" normalizeH="0" baseline="0" noProof="0" dirty="0">
              <a:ln>
                <a:noFill/>
              </a:ln>
              <a:solidFill>
                <a:prstClr val="black"/>
              </a:solidFill>
              <a:effectLst/>
              <a:uLnTx/>
              <a:uFillTx/>
              <a:latin typeface="Times New Roman" panose="02020603050405020304" pitchFamily="18" charset="0"/>
            </a:endParaRPr>
          </a:p>
          <a:p>
            <a:pPr lvl="1">
              <a:defRPr/>
            </a:pPr>
            <a:r>
              <a:rPr kumimoji="0" lang="en-US" b="0" i="0" u="none" strike="noStrike" kern="0" cap="none" spc="0" normalizeH="0" baseline="0" noProof="0" dirty="0">
                <a:ln>
                  <a:noFill/>
                </a:ln>
                <a:solidFill>
                  <a:prstClr val="black"/>
                </a:solidFill>
                <a:effectLst/>
                <a:uLnTx/>
                <a:uFillTx/>
              </a:rPr>
              <a:t>· </a:t>
            </a:r>
            <a:r>
              <a:rPr kumimoji="0" lang="en-US" b="0" i="0" u="none" strike="noStrike" kern="0" cap="none" spc="0" normalizeH="0" baseline="0" noProof="0" dirty="0">
                <a:ln>
                  <a:noFill/>
                </a:ln>
                <a:solidFill>
                  <a:prstClr val="black"/>
                </a:solidFill>
                <a:effectLst/>
                <a:uLnTx/>
                <a:uFillTx/>
                <a:latin typeface="Times New Roman" panose="02020603050405020304" pitchFamily="18" charset="0"/>
              </a:rPr>
              <a:t>say in what way the pictures are </a:t>
            </a:r>
            <a:r>
              <a:rPr kumimoji="0" lang="en-US" b="0" i="0" u="none" strike="noStrike" kern="0" cap="none" spc="0" normalizeH="0" baseline="0" noProof="0" dirty="0" smtClean="0">
                <a:ln>
                  <a:noFill/>
                </a:ln>
                <a:solidFill>
                  <a:prstClr val="black"/>
                </a:solidFill>
                <a:effectLst/>
                <a:uLnTx/>
                <a:uFillTx/>
                <a:latin typeface="Times New Roman" panose="02020603050405020304" pitchFamily="18" charset="0"/>
              </a:rPr>
              <a:t>different;</a:t>
            </a:r>
            <a:endParaRPr kumimoji="0" lang="en-US" b="0" i="0" u="none" strike="noStrike" kern="0" cap="none" spc="0" normalizeH="0" baseline="0" noProof="0" dirty="0">
              <a:ln>
                <a:noFill/>
              </a:ln>
              <a:solidFill>
                <a:prstClr val="black"/>
              </a:solidFill>
              <a:effectLst/>
              <a:uLnTx/>
              <a:uFillTx/>
              <a:latin typeface="Times New Roman" panose="02020603050405020304" pitchFamily="18" charset="0"/>
            </a:endParaRPr>
          </a:p>
          <a:p>
            <a:pPr lvl="1"/>
            <a:r>
              <a:rPr kumimoji="0" lang="en-US" b="0" i="0" u="none" strike="noStrike" kern="0" cap="none" spc="0" normalizeH="0" baseline="0" noProof="0" dirty="0">
                <a:ln>
                  <a:noFill/>
                </a:ln>
                <a:solidFill>
                  <a:prstClr val="black"/>
                </a:solidFill>
                <a:effectLst/>
                <a:uLnTx/>
                <a:uFillTx/>
              </a:rPr>
              <a:t>· </a:t>
            </a:r>
            <a:r>
              <a:rPr lang="en-US" kern="0" dirty="0" smtClean="0">
                <a:solidFill>
                  <a:sysClr val="windowText" lastClr="000000"/>
                </a:solidFill>
                <a:latin typeface="Times New Roman" pitchFamily="18" charset="0"/>
                <a:cs typeface="Times New Roman" pitchFamily="18" charset="0"/>
              </a:rPr>
              <a:t>s</a:t>
            </a:r>
            <a:r>
              <a:rPr lang="en-US" dirty="0" smtClean="0">
                <a:latin typeface="Times New Roman" pitchFamily="18" charset="0"/>
                <a:cs typeface="Times New Roman" pitchFamily="18" charset="0"/>
              </a:rPr>
              <a:t>ay which type of </a:t>
            </a:r>
            <a:r>
              <a:rPr lang="en-US" dirty="0" smtClean="0">
                <a:latin typeface="Times New Roman" pitchFamily="18" charset="0"/>
                <a:cs typeface="Times New Roman" pitchFamily="18" charset="0"/>
              </a:rPr>
              <a:t>shopping presented </a:t>
            </a:r>
            <a:r>
              <a:rPr lang="en-US" dirty="0" smtClean="0">
                <a:latin typeface="Times New Roman" pitchFamily="18" charset="0"/>
                <a:cs typeface="Times New Roman" pitchFamily="18" charset="0"/>
              </a:rPr>
              <a:t>in the pictures you’d prefer;</a:t>
            </a:r>
            <a:endParaRPr lang="en-US" kern="0" dirty="0">
              <a:solidFill>
                <a:sysClr val="windowText" lastClr="000000"/>
              </a:solidFill>
              <a:latin typeface="Times New Roman" panose="02020603050405020304" pitchFamily="18" charset="0"/>
            </a:endParaRPr>
          </a:p>
          <a:p>
            <a:pPr lvl="1">
              <a:defRPr/>
            </a:pPr>
            <a:r>
              <a:rPr kumimoji="0" lang="en-US" b="0" i="0" u="none" strike="noStrike" kern="0" cap="none" spc="0" normalizeH="0" baseline="0" noProof="0" dirty="0" smtClean="0">
                <a:ln>
                  <a:noFill/>
                </a:ln>
                <a:solidFill>
                  <a:prstClr val="black"/>
                </a:solidFill>
                <a:effectLst/>
                <a:uLnTx/>
                <a:uFillTx/>
              </a:rPr>
              <a:t>· </a:t>
            </a:r>
            <a:r>
              <a:rPr kumimoji="0" lang="en-US" b="0" i="0" u="none" strike="noStrike" kern="0" cap="none" spc="0" normalizeH="0" baseline="0" noProof="0" dirty="0">
                <a:ln>
                  <a:noFill/>
                </a:ln>
                <a:solidFill>
                  <a:prstClr val="black"/>
                </a:solidFill>
                <a:effectLst/>
                <a:uLnTx/>
                <a:uFillTx/>
                <a:latin typeface="Times New Roman" panose="02020603050405020304" pitchFamily="18" charset="0"/>
              </a:rPr>
              <a:t>explain </a:t>
            </a:r>
            <a:r>
              <a:rPr kumimoji="0" lang="en-US" b="0" i="0" u="none" strike="noStrike" kern="0" cap="none" spc="0" normalizeH="0" baseline="0" noProof="0" dirty="0" smtClean="0">
                <a:ln>
                  <a:noFill/>
                </a:ln>
                <a:solidFill>
                  <a:prstClr val="black"/>
                </a:solidFill>
                <a:effectLst/>
                <a:uLnTx/>
                <a:uFillTx/>
                <a:latin typeface="Times New Roman" panose="02020603050405020304" pitchFamily="18" charset="0"/>
              </a:rPr>
              <a:t>why.</a:t>
            </a:r>
            <a:endParaRPr kumimoji="0" lang="en-US" b="0" i="0" u="none" strike="noStrike" kern="0" cap="none" spc="0" normalizeH="0" baseline="0" noProof="0" dirty="0">
              <a:ln>
                <a:noFill/>
              </a:ln>
              <a:solidFill>
                <a:prstClr val="black"/>
              </a:solidFill>
              <a:effectLst/>
              <a:uLnTx/>
              <a:uFillTx/>
              <a:latin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You will speak for not more than 2 minutes (12-15 sentences). You have </a:t>
            </a:r>
            <a:r>
              <a:rPr kumimoji="0" lang="en-US" sz="1800" b="1" i="0" u="none" strike="noStrike" kern="0" cap="none" spc="0" normalizeH="0" baseline="0" noProof="0" dirty="0" smtClean="0">
                <a:ln>
                  <a:noFill/>
                </a:ln>
                <a:solidFill>
                  <a:prstClr val="black"/>
                </a:solidFill>
                <a:effectLst/>
                <a:uLnTx/>
                <a:uFillTx/>
                <a:latin typeface="Times New Roman" panose="02020603050405020304" pitchFamily="18" charset="0"/>
              </a:rPr>
              <a:t>to talk </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continuously.</a:t>
            </a:r>
            <a:endParaRPr kumimoji="0" lang="ru-RU" sz="1800" b="0" i="0" u="none" strike="noStrike" kern="0" cap="none" spc="0" normalizeH="0" baseline="0" noProof="0" dirty="0">
              <a:ln>
                <a:noFill/>
              </a:ln>
              <a:solidFill>
                <a:prstClr val="black"/>
              </a:solidFill>
              <a:effectLst/>
              <a:uLnTx/>
              <a:uFillTx/>
            </a:endParaRPr>
          </a:p>
        </p:txBody>
      </p:sp>
      <p:sp>
        <p:nvSpPr>
          <p:cNvPr id="6" name="Кольцо 5"/>
          <p:cNvSpPr/>
          <p:nvPr/>
        </p:nvSpPr>
        <p:spPr>
          <a:xfrm>
            <a:off x="10037273" y="220187"/>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7" name="Кольцо 6"/>
          <p:cNvSpPr/>
          <p:nvPr/>
        </p:nvSpPr>
        <p:spPr>
          <a:xfrm>
            <a:off x="10037273" y="220186"/>
            <a:ext cx="1588395" cy="1609501"/>
          </a:xfrm>
          <a:prstGeom prst="donu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1" name="TextBox 10"/>
          <p:cNvSpPr txBox="1"/>
          <p:nvPr/>
        </p:nvSpPr>
        <p:spPr>
          <a:xfrm>
            <a:off x="2721015" y="2759283"/>
            <a:ext cx="926216" cy="369332"/>
          </a:xfrm>
          <a:prstGeom prst="rect">
            <a:avLst/>
          </a:prstGeom>
          <a:noFill/>
        </p:spPr>
        <p:txBody>
          <a:bodyPr wrap="none" rtlCol="0">
            <a:spAutoFit/>
          </a:bodyPr>
          <a:lstStyle/>
          <a:p>
            <a:r>
              <a:rPr lang="en-US" b="1" dirty="0" smtClean="0"/>
              <a:t>Photo 1</a:t>
            </a:r>
            <a:endParaRPr lang="ru-RU" b="1" dirty="0"/>
          </a:p>
        </p:txBody>
      </p:sp>
      <p:sp>
        <p:nvSpPr>
          <p:cNvPr id="12" name="TextBox 11"/>
          <p:cNvSpPr txBox="1"/>
          <p:nvPr/>
        </p:nvSpPr>
        <p:spPr>
          <a:xfrm>
            <a:off x="7922271" y="2744690"/>
            <a:ext cx="926216" cy="369332"/>
          </a:xfrm>
          <a:prstGeom prst="rect">
            <a:avLst/>
          </a:prstGeom>
          <a:noFill/>
        </p:spPr>
        <p:txBody>
          <a:bodyPr wrap="none" rtlCol="0">
            <a:spAutoFit/>
          </a:bodyPr>
          <a:lstStyle/>
          <a:p>
            <a:r>
              <a:rPr lang="en-US" b="1" dirty="0" smtClean="0"/>
              <a:t>Photo 2</a:t>
            </a:r>
            <a:endParaRPr lang="ru-RU" b="1" dirty="0"/>
          </a:p>
        </p:txBody>
      </p:sp>
      <p:pic>
        <p:nvPicPr>
          <p:cNvPr id="15" name="Рисунок 14" descr="Вариант-8_Задание-4-1.jpg"/>
          <p:cNvPicPr>
            <a:picLocks noChangeAspect="1"/>
          </p:cNvPicPr>
          <p:nvPr/>
        </p:nvPicPr>
        <p:blipFill>
          <a:blip r:embed="rId2"/>
          <a:stretch>
            <a:fillRect/>
          </a:stretch>
        </p:blipFill>
        <p:spPr>
          <a:xfrm>
            <a:off x="964272" y="3126180"/>
            <a:ext cx="4785222" cy="3192427"/>
          </a:xfrm>
          <a:prstGeom prst="rect">
            <a:avLst/>
          </a:prstGeom>
        </p:spPr>
      </p:pic>
      <p:pic>
        <p:nvPicPr>
          <p:cNvPr id="16" name="Рисунок 15" descr="Вариант-8_Задание-4-2.jpg"/>
          <p:cNvPicPr>
            <a:picLocks noChangeAspect="1"/>
          </p:cNvPicPr>
          <p:nvPr/>
        </p:nvPicPr>
        <p:blipFill>
          <a:blip r:embed="rId3"/>
          <a:stretch>
            <a:fillRect/>
          </a:stretch>
        </p:blipFill>
        <p:spPr>
          <a:xfrm>
            <a:off x="6060255" y="3126181"/>
            <a:ext cx="4768706" cy="3181409"/>
          </a:xfrm>
          <a:prstGeom prst="rect">
            <a:avLst/>
          </a:prstGeom>
        </p:spPr>
      </p:pic>
    </p:spTree>
    <p:extLst>
      <p:ext uri="{BB962C8B-B14F-4D97-AF65-F5344CB8AC3E}">
        <p14:creationId xmlns:p14="http://schemas.microsoft.com/office/powerpoint/2010/main" xmlns="" val="1654828287"/>
      </p:ext>
    </p:extLst>
  </p:cSld>
  <p:clrMapOvr>
    <a:masterClrMapping/>
  </p:clrMapOvr>
  <mc:AlternateContent xmlns:mc="http://schemas.openxmlformats.org/markup-compatibility/2006">
    <mc:Choice xmlns:p14="http://schemas.microsoft.com/office/powerpoint/2010/main" xmlns="" Requires="p14">
      <p:transition spd="slow" p14:dur="2000" advTm="120000"/>
    </mc:Choice>
    <mc:Fallback>
      <p:transition spd="slow" advTm="1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59000"/>
                                        <p:tgtEl>
                                          <p:spTgt spid="6"/>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heel(1)">
                                      <p:cBhvr>
                                        <p:cTn id="11" dur="59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15576" y="2967335"/>
            <a:ext cx="7360862" cy="923330"/>
          </a:xfrm>
          <a:prstGeom prst="rect">
            <a:avLst/>
          </a:prstGeom>
          <a:noFill/>
        </p:spPr>
        <p:txBody>
          <a:bodyPr wrap="none" lIns="91440" tIns="45720" rIns="91440" bIns="4572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dirty="0">
                <a:ln w="0"/>
                <a:solidFill>
                  <a:sysClr val="windowText" lastClr="000000"/>
                </a:solidFill>
                <a:effectLst>
                  <a:outerShdw blurRad="38100" dist="19050" dir="2700000" algn="tl" rotWithShape="0">
                    <a:schemeClr val="dk1">
                      <a:alpha val="40000"/>
                    </a:schemeClr>
                  </a:outerShdw>
                </a:effectLst>
                <a:uLnTx/>
                <a:uFillTx/>
              </a:rPr>
              <a:t>This is the end of the task</a:t>
            </a:r>
            <a:endParaRPr kumimoji="0" lang="ru-RU" sz="5400" b="0" i="0" u="none" strike="noStrike" kern="0" cap="none" spc="0" normalizeH="0" baseline="0" noProof="0" dirty="0">
              <a:ln w="0"/>
              <a:solidFill>
                <a:schemeClr val="tx1"/>
              </a:solidFill>
              <a:effectLst>
                <a:outerShdw blurRad="38100" dist="19050" dir="2700000" algn="tl" rotWithShape="0">
                  <a:schemeClr val="dk1">
                    <a:alpha val="40000"/>
                  </a:schemeClr>
                </a:outerShdw>
              </a:effectLst>
              <a:uLnTx/>
              <a:uFillTx/>
            </a:endParaRPr>
          </a:p>
        </p:txBody>
      </p:sp>
    </p:spTree>
    <p:extLst>
      <p:ext uri="{BB962C8B-B14F-4D97-AF65-F5344CB8AC3E}">
        <p14:creationId xmlns:p14="http://schemas.microsoft.com/office/powerpoint/2010/main" xmlns="" val="4230948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0990" y="2365583"/>
            <a:ext cx="10806341" cy="3785652"/>
          </a:xfrm>
          <a:prstGeom prst="rect">
            <a:avLst/>
          </a:prstGeom>
        </p:spPr>
        <p:txBody>
          <a:bodyPr wrap="square">
            <a:spAutoFit/>
          </a:bodyPr>
          <a:lstStyle/>
          <a:p>
            <a:pPr algn="just"/>
            <a:r>
              <a:rPr lang="en-US" sz="2000" dirty="0" smtClean="0"/>
              <a:t> </a:t>
            </a:r>
            <a:r>
              <a:rPr lang="en-US" sz="2000" dirty="0" smtClean="0"/>
              <a:t> </a:t>
            </a:r>
            <a:r>
              <a:rPr lang="en-US" sz="2000" dirty="0" smtClean="0"/>
              <a:t> </a:t>
            </a:r>
            <a:r>
              <a:rPr lang="en-US" sz="2000" dirty="0" smtClean="0"/>
              <a:t> </a:t>
            </a:r>
            <a:r>
              <a:rPr lang="en-US" sz="2000" dirty="0" smtClean="0"/>
              <a:t>   </a:t>
            </a:r>
            <a:r>
              <a:rPr lang="en-US" sz="2400" dirty="0" smtClean="0"/>
              <a:t>Birds </a:t>
            </a:r>
            <a:r>
              <a:rPr lang="en-US" sz="2400" dirty="0" smtClean="0"/>
              <a:t>have been flying for millions of years, but for humans it is something relatively new and we rely on some important scientific principles to achieve it. At first humans invented simple kites, then we developed gliders, airships, helicopters, commercial planes and even supersonic flight. Planes have wings that feature a special shape. The wing creates lift as it moves through the air. Because of the special shape, air flows faster over the top than the bottom, creating higher pressure under the wing.</a:t>
            </a:r>
            <a:endParaRPr lang="ru-RU" sz="2400" dirty="0" smtClean="0"/>
          </a:p>
          <a:p>
            <a:pPr algn="just"/>
            <a:r>
              <a:rPr lang="en-US" sz="2400" dirty="0" smtClean="0"/>
              <a:t>      Insects</a:t>
            </a:r>
            <a:r>
              <a:rPr lang="en-US" sz="2400" dirty="0" smtClean="0"/>
              <a:t>, birds and bats are the only living things that can fly. Bats are the only mammals capable of achieving level flight. Flying fish have enlarged fins that act like wings. Thanks to them fish can glide for hundreds of </a:t>
            </a:r>
            <a:r>
              <a:rPr lang="en-US" sz="2400" dirty="0" err="1" smtClean="0"/>
              <a:t>metres</a:t>
            </a:r>
            <a:r>
              <a:rPr lang="en-US" sz="2400" dirty="0" smtClean="0"/>
              <a:t>.</a:t>
            </a:r>
            <a:r>
              <a:rPr lang="en-US" sz="2400" dirty="0" smtClean="0"/>
              <a:t> </a:t>
            </a:r>
            <a:endParaRPr lang="ru-RU" sz="2400" dirty="0"/>
          </a:p>
        </p:txBody>
      </p:sp>
      <p:sp>
        <p:nvSpPr>
          <p:cNvPr id="3" name="Прямоугольник 2"/>
          <p:cNvSpPr/>
          <p:nvPr/>
        </p:nvSpPr>
        <p:spPr>
          <a:xfrm>
            <a:off x="433588" y="111187"/>
            <a:ext cx="8027831" cy="147732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Task 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Imagine that you are preparing a project with your friend. You have found some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interesting material for the presentation and you want to read this text to your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friend. You have 1.5 minutes to read the text silently, then be ready to read it out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aloud. You will not have more than 1.5 minutes to read it.</a:t>
            </a:r>
            <a:endParaRPr kumimoji="0" lang="ru-RU" sz="1800" b="0" i="0" u="none" strike="noStrike" kern="0" cap="none" spc="0" normalizeH="0" baseline="0" noProof="0" dirty="0">
              <a:ln>
                <a:noFill/>
              </a:ln>
              <a:solidFill>
                <a:sysClr val="windowText" lastClr="000000"/>
              </a:solidFill>
              <a:effectLst/>
              <a:uLnTx/>
              <a:uFillTx/>
            </a:endParaRPr>
          </a:p>
        </p:txBody>
      </p:sp>
      <p:sp>
        <p:nvSpPr>
          <p:cNvPr id="4" name="Кольцо 3"/>
          <p:cNvSpPr/>
          <p:nvPr/>
        </p:nvSpPr>
        <p:spPr>
          <a:xfrm>
            <a:off x="9659154" y="524495"/>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Арка 5"/>
          <p:cNvSpPr/>
          <p:nvPr/>
        </p:nvSpPr>
        <p:spPr>
          <a:xfrm rot="5400000">
            <a:off x="9651641" y="508217"/>
            <a:ext cx="1549758"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Tree>
    <p:extLst>
      <p:ext uri="{BB962C8B-B14F-4D97-AF65-F5344CB8AC3E}">
        <p14:creationId xmlns:p14="http://schemas.microsoft.com/office/powerpoint/2010/main" xmlns="" val="3636784868"/>
      </p:ext>
    </p:extLst>
  </p:cSld>
  <p:clrMapOvr>
    <a:masterClrMapping/>
  </p:clrMapOvr>
  <mc:AlternateContent xmlns:mc="http://schemas.openxmlformats.org/markup-compatibility/2006">
    <mc:Choice xmlns:p14="http://schemas.microsoft.com/office/powerpoint/2010/main" xmlns="" Requires="p14">
      <p:transition spd="slow" p14:dur="2000" advTm="90000"/>
    </mc:Choice>
    <mc:Fallback>
      <p:transition spd="slow" advTm="9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30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14320" y="1671886"/>
            <a:ext cx="10155738" cy="3785652"/>
          </a:xfrm>
          <a:prstGeom prst="rect">
            <a:avLst/>
          </a:prstGeom>
        </p:spPr>
        <p:txBody>
          <a:bodyPr wrap="square">
            <a:spAutoFit/>
          </a:bodyPr>
          <a:lstStyle/>
          <a:p>
            <a:r>
              <a:rPr lang="en-US" sz="2400" dirty="0" smtClean="0"/>
              <a:t> </a:t>
            </a:r>
            <a:r>
              <a:rPr lang="en-US" sz="2400" b="1" dirty="0" smtClean="0">
                <a:latin typeface="Times New Roman" pitchFamily="18" charset="0"/>
                <a:cs typeface="Times New Roman" pitchFamily="18" charset="0"/>
              </a:rPr>
              <a:t>   </a:t>
            </a:r>
            <a:r>
              <a:rPr lang="en-US" sz="2400" b="1" dirty="0" smtClean="0">
                <a:cs typeface="Times New Roman" pitchFamily="18" charset="0"/>
              </a:rPr>
              <a:t>Birds </a:t>
            </a:r>
            <a:r>
              <a:rPr lang="en-US" sz="2400" b="1" dirty="0" smtClean="0">
                <a:cs typeface="Times New Roman" pitchFamily="18" charset="0"/>
              </a:rPr>
              <a:t>have been flying for millions of years, but for humans it is something relatively new and we rely on some important scientific principles to achieve it. At first humans invented simple kites, then we developed gliders, airships, helicopters, commercial planes and even supersonic flight. Planes have wings that feature a special shape. The wing creates lift as it moves through the air. Because of the special shape, air flows faster over the top than the bottom, creating higher pressure under the wing.</a:t>
            </a:r>
            <a:endParaRPr lang="ru-RU" sz="2400" b="1" dirty="0" smtClean="0">
              <a:cs typeface="Times New Roman" pitchFamily="18" charset="0"/>
            </a:endParaRPr>
          </a:p>
          <a:p>
            <a:r>
              <a:rPr lang="en-US" sz="2400" b="1" dirty="0" smtClean="0">
                <a:cs typeface="Times New Roman" pitchFamily="18" charset="0"/>
              </a:rPr>
              <a:t>     </a:t>
            </a:r>
            <a:r>
              <a:rPr lang="en-US" sz="2400" b="1" dirty="0" smtClean="0">
                <a:cs typeface="Times New Roman" pitchFamily="18" charset="0"/>
              </a:rPr>
              <a:t>Insects</a:t>
            </a:r>
            <a:r>
              <a:rPr lang="en-US" sz="2400" b="1" dirty="0" smtClean="0">
                <a:cs typeface="Times New Roman" pitchFamily="18" charset="0"/>
              </a:rPr>
              <a:t>, birds and bats are the only living things that can fly. Bats are the only mammals capable of achieving level flight. Flying fish have enlarged fins that act like wings. Thanks to them fish can glide for hundreds of </a:t>
            </a:r>
            <a:r>
              <a:rPr lang="en-US" sz="2400" b="1" dirty="0" err="1" smtClean="0">
                <a:cs typeface="Times New Roman" pitchFamily="18" charset="0"/>
              </a:rPr>
              <a:t>metres</a:t>
            </a:r>
            <a:r>
              <a:rPr lang="en-US" sz="2400" b="1" dirty="0" smtClean="0">
                <a:cs typeface="Times New Roman" pitchFamily="18" charset="0"/>
              </a:rPr>
              <a:t>. </a:t>
            </a:r>
            <a:endParaRPr lang="ru-RU" sz="2400" b="1" dirty="0">
              <a:cs typeface="Times New Roman" pitchFamily="18" charset="0"/>
            </a:endParaRPr>
          </a:p>
        </p:txBody>
      </p:sp>
      <p:sp>
        <p:nvSpPr>
          <p:cNvPr id="3" name="Кольцо 2"/>
          <p:cNvSpPr/>
          <p:nvPr/>
        </p:nvSpPr>
        <p:spPr>
          <a:xfrm>
            <a:off x="10457644" y="279796"/>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5" name="Арка 4"/>
          <p:cNvSpPr/>
          <p:nvPr/>
        </p:nvSpPr>
        <p:spPr>
          <a:xfrm rot="5400000">
            <a:off x="10450131" y="263518"/>
            <a:ext cx="1549758"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Tree>
    <p:extLst>
      <p:ext uri="{BB962C8B-B14F-4D97-AF65-F5344CB8AC3E}">
        <p14:creationId xmlns:p14="http://schemas.microsoft.com/office/powerpoint/2010/main" xmlns="" val="958042487"/>
      </p:ext>
    </p:extLst>
  </p:cSld>
  <p:clrMapOvr>
    <a:masterClrMapping/>
  </p:clrMapOvr>
  <mc:AlternateContent xmlns:mc="http://schemas.openxmlformats.org/markup-compatibility/2006">
    <mc:Choice xmlns:p14="http://schemas.microsoft.com/office/powerpoint/2010/main" xmlns="" Requires="p14">
      <p:transition spd="slow" p14:dur="2000" advClick="0" advTm="90000"/>
    </mc:Choice>
    <mc:Fallback>
      <p:transition spd="slow" advClick="0" advTm="9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59000"/>
                                        <p:tgtEl>
                                          <p:spTgt spid="3"/>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30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37127" y="166283"/>
            <a:ext cx="3395160"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Task 2. Study the advertisement.</a:t>
            </a:r>
            <a:endParaRPr kumimoji="0" lang="ru-RU" sz="1800" b="0" i="0" u="none" strike="noStrike" kern="0" cap="none" spc="0" normalizeH="0" baseline="0" noProof="0" dirty="0">
              <a:ln>
                <a:noFill/>
              </a:ln>
              <a:solidFill>
                <a:sysClr val="windowText" lastClr="000000"/>
              </a:solidFill>
              <a:effectLst/>
              <a:uLnTx/>
              <a:uFillTx/>
            </a:endParaRPr>
          </a:p>
        </p:txBody>
      </p:sp>
      <p:sp>
        <p:nvSpPr>
          <p:cNvPr id="4" name="Прямоугольник 3"/>
          <p:cNvSpPr/>
          <p:nvPr/>
        </p:nvSpPr>
        <p:spPr>
          <a:xfrm>
            <a:off x="420934" y="4067597"/>
            <a:ext cx="11291605" cy="2585323"/>
          </a:xfrm>
          <a:prstGeom prst="rect">
            <a:avLst/>
          </a:prstGeom>
        </p:spPr>
        <p:txBody>
          <a:bodyPr wrap="square">
            <a:spAutoFit/>
          </a:bodyPr>
          <a:lstStyle/>
          <a:p>
            <a:r>
              <a:rPr lang="en-US" b="1" dirty="0" smtClean="0">
                <a:latin typeface="Times New Roman" pitchFamily="18" charset="0"/>
                <a:cs typeface="Times New Roman" pitchFamily="18" charset="0"/>
              </a:rPr>
              <a:t>You are going to visit a museum of modern art with your friends and you'd like to have more information about this museum. In 1.5 minutes you are to ask five direct questions to find out about the following:</a:t>
            </a:r>
            <a:endParaRPr lang="ru-RU" b="1" dirty="0" smtClean="0">
              <a:latin typeface="Times New Roman" pitchFamily="18" charset="0"/>
              <a:cs typeface="Times New Roman" pitchFamily="18" charset="0"/>
            </a:endParaRPr>
          </a:p>
          <a:p>
            <a:pPr lvl="3">
              <a:buFont typeface="Wingdings" pitchFamily="2" charset="2"/>
              <a:buChar char="ü"/>
            </a:pPr>
            <a:r>
              <a:rPr lang="en-US" b="1" dirty="0" smtClean="0">
                <a:latin typeface="Times New Roman" pitchFamily="18" charset="0"/>
                <a:cs typeface="Times New Roman" pitchFamily="18" charset="0"/>
              </a:rPr>
              <a:t>transport to the museum</a:t>
            </a:r>
            <a:endParaRPr lang="ru-RU" b="1" dirty="0" smtClean="0">
              <a:latin typeface="Times New Roman" pitchFamily="18" charset="0"/>
              <a:cs typeface="Times New Roman" pitchFamily="18" charset="0"/>
            </a:endParaRPr>
          </a:p>
          <a:p>
            <a:pPr lvl="3">
              <a:buFont typeface="Wingdings" pitchFamily="2" charset="2"/>
              <a:buChar char="ü"/>
            </a:pPr>
            <a:r>
              <a:rPr lang="en-US" b="1" dirty="0" smtClean="0">
                <a:latin typeface="Times New Roman" pitchFamily="18" charset="0"/>
                <a:cs typeface="Times New Roman" pitchFamily="18" charset="0"/>
              </a:rPr>
              <a:t>excursion time</a:t>
            </a:r>
            <a:endParaRPr lang="ru-RU" b="1" dirty="0" smtClean="0">
              <a:latin typeface="Times New Roman" pitchFamily="18" charset="0"/>
              <a:cs typeface="Times New Roman" pitchFamily="18" charset="0"/>
            </a:endParaRPr>
          </a:p>
          <a:p>
            <a:pPr lvl="3">
              <a:buFont typeface="Wingdings" pitchFamily="2" charset="2"/>
              <a:buChar char="ü"/>
            </a:pPr>
            <a:r>
              <a:rPr lang="en-US" b="1" dirty="0" smtClean="0">
                <a:latin typeface="Times New Roman" pitchFamily="18" charset="0"/>
                <a:cs typeface="Times New Roman" pitchFamily="18" charset="0"/>
              </a:rPr>
              <a:t>ticket price</a:t>
            </a:r>
            <a:endParaRPr lang="ru-RU" b="1" dirty="0" smtClean="0">
              <a:latin typeface="Times New Roman" pitchFamily="18" charset="0"/>
              <a:cs typeface="Times New Roman" pitchFamily="18" charset="0"/>
            </a:endParaRPr>
          </a:p>
          <a:p>
            <a:pPr lvl="3">
              <a:buFont typeface="Wingdings" pitchFamily="2" charset="2"/>
              <a:buChar char="ü"/>
            </a:pPr>
            <a:r>
              <a:rPr lang="en-US" b="1" dirty="0" smtClean="0">
                <a:latin typeface="Times New Roman" pitchFamily="18" charset="0"/>
                <a:cs typeface="Times New Roman" pitchFamily="18" charset="0"/>
              </a:rPr>
              <a:t>special exhibitions</a:t>
            </a:r>
            <a:endParaRPr lang="ru-RU" b="1" dirty="0" smtClean="0">
              <a:latin typeface="Times New Roman" pitchFamily="18" charset="0"/>
              <a:cs typeface="Times New Roman" pitchFamily="18" charset="0"/>
            </a:endParaRPr>
          </a:p>
          <a:p>
            <a:pPr lvl="3">
              <a:buFont typeface="Wingdings" pitchFamily="2" charset="2"/>
              <a:buChar char="ü"/>
            </a:pPr>
            <a:r>
              <a:rPr lang="en-US" b="1" dirty="0" smtClean="0">
                <a:latin typeface="Times New Roman" pitchFamily="18" charset="0"/>
                <a:cs typeface="Times New Roman" pitchFamily="18" charset="0"/>
              </a:rPr>
              <a:t>discounts for students</a:t>
            </a:r>
            <a:endParaRPr lang="ru-RU" b="1" dirty="0" smtClean="0">
              <a:latin typeface="Times New Roman" pitchFamily="18" charset="0"/>
              <a:cs typeface="Times New Roman" pitchFamily="18" charset="0"/>
            </a:endParaRPr>
          </a:p>
          <a:p>
            <a:pPr lvl="0"/>
            <a:endParaRPr kumimoji="0" lang="en-US" sz="18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endParaRPr>
          </a:p>
          <a:p>
            <a:pPr lvl="0"/>
            <a:r>
              <a:rPr kumimoji="0" lang="en-US" sz="18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You </a:t>
            </a: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have 20 seconds to ask each question.</a:t>
            </a:r>
            <a:endParaRPr kumimoji="0" lang="ru-RU" sz="1800" b="0" i="0" u="none" strike="noStrike" kern="0" cap="none" spc="0" normalizeH="0" baseline="0" noProof="0" dirty="0">
              <a:ln>
                <a:noFill/>
              </a:ln>
              <a:solidFill>
                <a:sysClr val="windowText" lastClr="000000"/>
              </a:solidFill>
              <a:effectLst/>
              <a:uLnTx/>
              <a:uFillTx/>
            </a:endParaRPr>
          </a:p>
        </p:txBody>
      </p:sp>
      <p:sp>
        <p:nvSpPr>
          <p:cNvPr id="5" name="Кольцо 4"/>
          <p:cNvSpPr/>
          <p:nvPr/>
        </p:nvSpPr>
        <p:spPr>
          <a:xfrm>
            <a:off x="9659154" y="524495"/>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Арка 5"/>
          <p:cNvSpPr/>
          <p:nvPr/>
        </p:nvSpPr>
        <p:spPr>
          <a:xfrm rot="5400000">
            <a:off x="9651641" y="508216"/>
            <a:ext cx="1549758"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0" name="TextBox 9"/>
          <p:cNvSpPr txBox="1"/>
          <p:nvPr/>
        </p:nvSpPr>
        <p:spPr>
          <a:xfrm>
            <a:off x="4828853" y="595901"/>
            <a:ext cx="1770678" cy="369332"/>
          </a:xfrm>
          <a:prstGeom prst="rect">
            <a:avLst/>
          </a:prstGeom>
          <a:noFill/>
        </p:spPr>
        <p:txBody>
          <a:bodyPr wrap="none" rtlCol="0">
            <a:spAutoFit/>
          </a:bodyPr>
          <a:lstStyle/>
          <a:p>
            <a:r>
              <a:rPr lang="en-US"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Feast your eyes!</a:t>
            </a:r>
            <a:endParaRPr lang="ru-RU"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1" name="Рисунок 10" descr="Вариант-8_Задание-2.jpg"/>
          <p:cNvPicPr>
            <a:picLocks noChangeAspect="1"/>
          </p:cNvPicPr>
          <p:nvPr/>
        </p:nvPicPr>
        <p:blipFill>
          <a:blip r:embed="rId2"/>
          <a:stretch>
            <a:fillRect/>
          </a:stretch>
        </p:blipFill>
        <p:spPr>
          <a:xfrm>
            <a:off x="3532813" y="1009704"/>
            <a:ext cx="4409112" cy="2941507"/>
          </a:xfrm>
          <a:prstGeom prst="rect">
            <a:avLst/>
          </a:prstGeom>
        </p:spPr>
      </p:pic>
    </p:spTree>
    <p:extLst>
      <p:ext uri="{BB962C8B-B14F-4D97-AF65-F5344CB8AC3E}">
        <p14:creationId xmlns:p14="http://schemas.microsoft.com/office/powerpoint/2010/main" xmlns="" val="1906301206"/>
      </p:ext>
    </p:extLst>
  </p:cSld>
  <p:clrMapOvr>
    <a:masterClrMapping/>
  </p:clrMapOvr>
  <mc:AlternateContent xmlns:mc="http://schemas.openxmlformats.org/markup-compatibility/2006">
    <mc:Choice xmlns:p14="http://schemas.microsoft.com/office/powerpoint/2010/main" xmlns="" Requires="p14">
      <p:transition spd="slow" p14:dur="2000" advTm="90000"/>
    </mc:Choice>
    <mc:Fallback>
      <p:transition spd="slow" advTm="9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59000"/>
                                        <p:tgtEl>
                                          <p:spTgt spid="5"/>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30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582220" y="5236958"/>
            <a:ext cx="7366572" cy="461665"/>
          </a:xfrm>
          <a:prstGeom prst="rect">
            <a:avLst/>
          </a:prstGeom>
        </p:spPr>
        <p:txBody>
          <a:bodyPr wrap="square">
            <a:spAutoFit/>
          </a:bodyPr>
          <a:lstStyle/>
          <a:p>
            <a:pPr lvl="5"/>
            <a:r>
              <a:rPr lang="en-US" sz="2400" b="1" kern="0" dirty="0" smtClean="0">
                <a:solidFill>
                  <a:sysClr val="windowText" lastClr="000000"/>
                </a:solidFill>
                <a:latin typeface="Times New Roman" panose="02020603050405020304" pitchFamily="18" charset="0"/>
              </a:rPr>
              <a:t>1) </a:t>
            </a:r>
            <a:r>
              <a:rPr lang="en-US" sz="2400" b="1" dirty="0" smtClean="0">
                <a:latin typeface="Times New Roman" pitchFamily="18" charset="0"/>
                <a:cs typeface="Times New Roman" pitchFamily="18" charset="0"/>
              </a:rPr>
              <a:t>transport to the </a:t>
            </a:r>
            <a:r>
              <a:rPr lang="en-US" sz="2400" b="1" dirty="0" smtClean="0">
                <a:latin typeface="Times New Roman" pitchFamily="18" charset="0"/>
                <a:cs typeface="Times New Roman" pitchFamily="18" charset="0"/>
              </a:rPr>
              <a:t>museum</a:t>
            </a:r>
            <a:endParaRPr lang="ru-RU" sz="2400" b="1" dirty="0" smtClean="0">
              <a:latin typeface="Times New Roman" pitchFamily="18" charset="0"/>
              <a:cs typeface="Times New Roman"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6" name="Рисунок 5" descr="Вариант-8_Задание-2.jpg"/>
          <p:cNvPicPr>
            <a:picLocks noChangeAspect="1"/>
          </p:cNvPicPr>
          <p:nvPr/>
        </p:nvPicPr>
        <p:blipFill>
          <a:blip r:embed="rId2"/>
          <a:stretch>
            <a:fillRect/>
          </a:stretch>
        </p:blipFill>
        <p:spPr>
          <a:xfrm>
            <a:off x="2649233" y="865864"/>
            <a:ext cx="5816672" cy="388055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219449590"/>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344014" y="5286765"/>
            <a:ext cx="6096000" cy="461665"/>
          </a:xfrm>
          <a:prstGeom prst="rect">
            <a:avLst/>
          </a:prstGeom>
        </p:spPr>
        <p:txBody>
          <a:bodyPr>
            <a:spAutoFit/>
          </a:bodyPr>
          <a:lstStyle/>
          <a:p>
            <a:pPr lvl="2"/>
            <a:r>
              <a:rPr lang="en-US" sz="2400" b="1" kern="0" dirty="0" smtClean="0">
                <a:solidFill>
                  <a:sysClr val="windowText" lastClr="000000"/>
                </a:solidFill>
                <a:latin typeface="Times New Roman" panose="02020603050405020304" pitchFamily="18" charset="0"/>
              </a:rPr>
              <a:t>2) </a:t>
            </a:r>
            <a:r>
              <a:rPr lang="en-US" sz="2400" b="1" dirty="0" smtClean="0">
                <a:latin typeface="Times New Roman" pitchFamily="18" charset="0"/>
                <a:cs typeface="Times New Roman" pitchFamily="18" charset="0"/>
              </a:rPr>
              <a:t>excursion </a:t>
            </a:r>
            <a:r>
              <a:rPr lang="en-US" sz="2400" b="1" dirty="0" smtClean="0">
                <a:latin typeface="Times New Roman" pitchFamily="18" charset="0"/>
                <a:cs typeface="Times New Roman" pitchFamily="18" charset="0"/>
              </a:rPr>
              <a:t>time</a:t>
            </a:r>
            <a:endParaRPr lang="ru-RU" sz="2400" b="1" dirty="0" smtClean="0">
              <a:latin typeface="Times New Roman" pitchFamily="18" charset="0"/>
              <a:cs typeface="Times New Roman"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8" name="Рисунок 7" descr="Вариант-8_Задание-2.jpg"/>
          <p:cNvPicPr>
            <a:picLocks noChangeAspect="1"/>
          </p:cNvPicPr>
          <p:nvPr/>
        </p:nvPicPr>
        <p:blipFill>
          <a:blip r:embed="rId2"/>
          <a:stretch>
            <a:fillRect/>
          </a:stretch>
        </p:blipFill>
        <p:spPr>
          <a:xfrm>
            <a:off x="2649233" y="865864"/>
            <a:ext cx="5816672" cy="388055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61448486"/>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648412" y="5230636"/>
            <a:ext cx="6096000" cy="461665"/>
          </a:xfrm>
          <a:prstGeom prst="rect">
            <a:avLst/>
          </a:prstGeom>
        </p:spPr>
        <p:txBody>
          <a:bodyPr>
            <a:spAutoFit/>
          </a:bodyPr>
          <a:lstStyle/>
          <a:p>
            <a:pPr lvl="3"/>
            <a:r>
              <a:rPr lang="en-US" sz="2400" b="1" kern="0" dirty="0" smtClean="0">
                <a:solidFill>
                  <a:sysClr val="windowText" lastClr="000000"/>
                </a:solidFill>
                <a:latin typeface="Times New Roman" panose="02020603050405020304" pitchFamily="18" charset="0"/>
              </a:rPr>
              <a:t>3)</a:t>
            </a:r>
            <a:r>
              <a:rPr lang="en-US" sz="2400" b="1" kern="0" dirty="0" smtClean="0">
                <a:solidFill>
                  <a:sysClr val="windowText" lastClr="000000"/>
                </a:solidFill>
                <a:latin typeface="Times New Roman" pitchFamily="18" charset="0"/>
                <a:cs typeface="Times New Roman" pitchFamily="18" charset="0"/>
              </a:rPr>
              <a:t> </a:t>
            </a:r>
            <a:r>
              <a:rPr lang="en-US" sz="2400" b="1" dirty="0" smtClean="0">
                <a:latin typeface="Times New Roman" pitchFamily="18" charset="0"/>
                <a:cs typeface="Times New Roman" pitchFamily="18" charset="0"/>
              </a:rPr>
              <a:t>ticket </a:t>
            </a:r>
            <a:r>
              <a:rPr lang="en-US" sz="2400" b="1" dirty="0" smtClean="0">
                <a:latin typeface="Times New Roman" pitchFamily="18" charset="0"/>
                <a:cs typeface="Times New Roman" pitchFamily="18" charset="0"/>
              </a:rPr>
              <a:t>price</a:t>
            </a:r>
            <a:endParaRPr lang="ru-RU" sz="2400" b="1" dirty="0" smtClean="0">
              <a:latin typeface="Times New Roman" pitchFamily="18" charset="0"/>
              <a:cs typeface="Times New Roman"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8" name="Рисунок 7" descr="Вариант-8_Задание-2.jpg"/>
          <p:cNvPicPr>
            <a:picLocks noChangeAspect="1"/>
          </p:cNvPicPr>
          <p:nvPr/>
        </p:nvPicPr>
        <p:blipFill>
          <a:blip r:embed="rId2"/>
          <a:stretch>
            <a:fillRect/>
          </a:stretch>
        </p:blipFill>
        <p:spPr>
          <a:xfrm>
            <a:off x="2649233" y="865864"/>
            <a:ext cx="5816672" cy="388055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2399297162"/>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716591" y="5220586"/>
            <a:ext cx="6096000" cy="461665"/>
          </a:xfrm>
          <a:prstGeom prst="rect">
            <a:avLst/>
          </a:prstGeom>
        </p:spPr>
        <p:txBody>
          <a:bodyPr>
            <a:spAutoFit/>
          </a:bodyPr>
          <a:lstStyle/>
          <a:p>
            <a:pPr lvl="2"/>
            <a:r>
              <a:rPr lang="en-US" sz="2400" b="1" kern="0" dirty="0" smtClean="0">
                <a:solidFill>
                  <a:sysClr val="windowText" lastClr="000000"/>
                </a:solidFill>
                <a:latin typeface="Times New Roman" panose="02020603050405020304" pitchFamily="18" charset="0"/>
              </a:rPr>
              <a:t>4) </a:t>
            </a:r>
            <a:r>
              <a:rPr lang="en-US" sz="2400" b="1" dirty="0" smtClean="0">
                <a:latin typeface="Times New Roman" pitchFamily="18" charset="0"/>
                <a:cs typeface="Times New Roman" pitchFamily="18" charset="0"/>
              </a:rPr>
              <a:t>special </a:t>
            </a:r>
            <a:r>
              <a:rPr lang="en-US" sz="2400" b="1" dirty="0" smtClean="0">
                <a:latin typeface="Times New Roman" pitchFamily="18" charset="0"/>
                <a:cs typeface="Times New Roman" pitchFamily="18" charset="0"/>
              </a:rPr>
              <a:t>exhibitions</a:t>
            </a:r>
            <a:endParaRPr lang="ru-RU" sz="2400" b="1" dirty="0" smtClean="0">
              <a:latin typeface="Times New Roman" pitchFamily="18" charset="0"/>
              <a:cs typeface="Times New Roman"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8" name="Рисунок 7" descr="Вариант-8_Задание-2.jpg"/>
          <p:cNvPicPr>
            <a:picLocks noChangeAspect="1"/>
          </p:cNvPicPr>
          <p:nvPr/>
        </p:nvPicPr>
        <p:blipFill>
          <a:blip r:embed="rId2"/>
          <a:stretch>
            <a:fillRect/>
          </a:stretch>
        </p:blipFill>
        <p:spPr>
          <a:xfrm>
            <a:off x="2649233" y="865864"/>
            <a:ext cx="5816672" cy="388055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1390577717"/>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86043" y="5236972"/>
            <a:ext cx="4311630" cy="461665"/>
          </a:xfrm>
          <a:prstGeom prst="rect">
            <a:avLst/>
          </a:prstGeom>
        </p:spPr>
        <p:txBody>
          <a:bodyPr wrap="none">
            <a:spAutoFit/>
          </a:bodyPr>
          <a:lstStyle/>
          <a:p>
            <a:pPr lvl="2"/>
            <a:r>
              <a:rPr lang="en-US" sz="2400" b="1" kern="0" dirty="0" smtClean="0">
                <a:solidFill>
                  <a:sysClr val="windowText" lastClr="000000"/>
                </a:solidFill>
                <a:latin typeface="Times New Roman" panose="02020603050405020304" pitchFamily="18" charset="0"/>
              </a:rPr>
              <a:t>5) </a:t>
            </a:r>
            <a:r>
              <a:rPr lang="en-US" sz="2400" b="1" dirty="0" smtClean="0">
                <a:latin typeface="Times New Roman" pitchFamily="18" charset="0"/>
                <a:cs typeface="Times New Roman" pitchFamily="18" charset="0"/>
              </a:rPr>
              <a:t>discounts for </a:t>
            </a:r>
            <a:r>
              <a:rPr lang="en-US" sz="2400" b="1" dirty="0" smtClean="0">
                <a:latin typeface="Times New Roman" pitchFamily="18" charset="0"/>
                <a:cs typeface="Times New Roman" pitchFamily="18" charset="0"/>
              </a:rPr>
              <a:t>students</a:t>
            </a:r>
            <a:endParaRPr lang="ru-RU" sz="2400" b="1" dirty="0" smtClean="0">
              <a:latin typeface="Times New Roman" pitchFamily="18" charset="0"/>
              <a:cs typeface="Times New Roman"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6" name="Рисунок 5" descr="Вариант-8_Задание-2.jpg"/>
          <p:cNvPicPr>
            <a:picLocks noChangeAspect="1"/>
          </p:cNvPicPr>
          <p:nvPr/>
        </p:nvPicPr>
        <p:blipFill>
          <a:blip r:embed="rId2"/>
          <a:stretch>
            <a:fillRect/>
          </a:stretch>
        </p:blipFill>
        <p:spPr>
          <a:xfrm>
            <a:off x="2649233" y="865864"/>
            <a:ext cx="5816672" cy="388055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44081022"/>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presentation_rus_2">
  <a:themeElements>
    <a:clrScheme name="presentation_rus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_rus_2">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4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4000" b="0" i="0" u="none" strike="noStrike" cap="none" normalizeH="0" baseline="0" smtClean="0">
            <a:ln>
              <a:noFill/>
            </a:ln>
            <a:solidFill>
              <a:schemeClr val="tx1"/>
            </a:solidFill>
            <a:effectLst/>
            <a:latin typeface="Arial" charset="0"/>
          </a:defRPr>
        </a:defPPr>
      </a:lstStyle>
    </a:lnDef>
  </a:objectDefaults>
  <a:extraClrSchemeLst>
    <a:extraClrScheme>
      <a:clrScheme name="presentation_rus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_rus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_rus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_rus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_rus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_rus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_rus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_rus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_rus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_rus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_rus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_rus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TotalTime>
  <Words>607</Words>
  <Application>Microsoft Office PowerPoint</Application>
  <PresentationFormat>Произвольный</PresentationFormat>
  <Paragraphs>79</Paragraphs>
  <Slides>16</Slides>
  <Notes>1</Notes>
  <HiddenSlides>0</HiddenSlides>
  <MMClips>0</MMClips>
  <ScaleCrop>false</ScaleCrop>
  <HeadingPairs>
    <vt:vector size="6" baseType="variant">
      <vt:variant>
        <vt:lpstr>Тема</vt:lpstr>
      </vt:variant>
      <vt:variant>
        <vt:i4>2</vt:i4>
      </vt:variant>
      <vt:variant>
        <vt:lpstr>Внедренные серверы OLE</vt:lpstr>
      </vt:variant>
      <vt:variant>
        <vt:i4>1</vt:i4>
      </vt:variant>
      <vt:variant>
        <vt:lpstr>Заголовки слайдов</vt:lpstr>
      </vt:variant>
      <vt:variant>
        <vt:i4>16</vt:i4>
      </vt:variant>
    </vt:vector>
  </HeadingPairs>
  <TitlesOfParts>
    <vt:vector size="19" baseType="lpstr">
      <vt:lpstr>presentation_rus_2</vt:lpstr>
      <vt:lpstr>1_Тема Office</vt:lpstr>
      <vt:lpstr>Точечный рисунок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Maria Altman</dc:creator>
  <cp:lastModifiedBy>Tatyana</cp:lastModifiedBy>
  <cp:revision>70</cp:revision>
  <dcterms:created xsi:type="dcterms:W3CDTF">2016-04-13T17:44:29Z</dcterms:created>
  <dcterms:modified xsi:type="dcterms:W3CDTF">2019-04-13T17:30:01Z</dcterms:modified>
</cp:coreProperties>
</file>