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tyana"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18" autoAdjust="0"/>
    <p:restoredTop sz="94660"/>
  </p:normalViewPr>
  <p:slideViewPr>
    <p:cSldViewPr snapToGrid="0">
      <p:cViewPr varScale="1">
        <p:scale>
          <a:sx n="93" d="100"/>
          <a:sy n="93" d="100"/>
        </p:scale>
        <p:origin x="-102" y="-4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54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E60A32-7446-4A45-B4BC-DB0A465C564F}" type="datetimeFigureOut">
              <a:rPr lang="ru-RU" smtClean="0"/>
              <a:pPr/>
              <a:t>13.04.2019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19F4D-802A-48CE-86A6-AA90FB3E0FE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DE19F4D-802A-48CE-86A6-AA90FB3E0FEE}"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8" descr="prava_ru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45134" y="6453188"/>
            <a:ext cx="215053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Object 14"/>
          <p:cNvGraphicFramePr>
            <a:graphicFrameLocks noChangeAspect="1"/>
          </p:cNvGraphicFramePr>
          <p:nvPr userDrawn="1"/>
        </p:nvGraphicFramePr>
        <p:xfrm>
          <a:off x="222251" y="188913"/>
          <a:ext cx="1016000" cy="1104900"/>
        </p:xfrm>
        <a:graphic>
          <a:graphicData uri="http://schemas.openxmlformats.org/presentationml/2006/ole">
            <p:oleObj spid="_x0000_s2066" name="Точечный рисунок" r:id="rId4" imgW="762106" imgH="1104762" progId="PBrush">
              <p:embed/>
            </p:oleObj>
          </a:graphicData>
        </a:graphic>
      </p:graphicFrame>
      <p:pic>
        <p:nvPicPr>
          <p:cNvPr id="6" name="Picture 9" descr="prava_ru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45134" y="6453188"/>
            <a:ext cx="215053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3" descr="111_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90651" y="188913"/>
            <a:ext cx="10706100"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Object 1031"/>
          <p:cNvGraphicFramePr>
            <a:graphicFrameLocks noChangeAspect="1"/>
          </p:cNvGraphicFramePr>
          <p:nvPr userDrawn="1"/>
        </p:nvGraphicFramePr>
        <p:xfrm>
          <a:off x="222251" y="188913"/>
          <a:ext cx="1016000" cy="1104900"/>
        </p:xfrm>
        <a:graphic>
          <a:graphicData uri="http://schemas.openxmlformats.org/presentationml/2006/ole">
            <p:oleObj spid="_x0000_s2067" name="Точечный рисунок" r:id="rId6" imgW="762106" imgH="1104762" progId="PBrush">
              <p:embed/>
            </p:oleObj>
          </a:graphicData>
        </a:graphic>
      </p:graphicFrame>
      <p:sp>
        <p:nvSpPr>
          <p:cNvPr id="4098" name="Rectangle 2"/>
          <p:cNvSpPr>
            <a:spLocks noGrp="1" noChangeArrowheads="1"/>
          </p:cNvSpPr>
          <p:nvPr>
            <p:ph type="ctrTitle"/>
          </p:nvPr>
        </p:nvSpPr>
        <p:spPr>
          <a:xfrm>
            <a:off x="914400" y="2130427"/>
            <a:ext cx="10363200" cy="1470025"/>
          </a:xfrm>
        </p:spPr>
        <p:txBody>
          <a:bodyPr/>
          <a:lstStyle>
            <a:lvl1pPr>
              <a:defRPr/>
            </a:lvl1pPr>
          </a:lstStyle>
          <a:p>
            <a:r>
              <a:rPr lang="ru-RU"/>
              <a:t>Образец заголовка</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ru-RU"/>
              <a:t>Образец подзаголовка</a:t>
            </a:r>
          </a:p>
        </p:txBody>
      </p:sp>
      <p:sp>
        <p:nvSpPr>
          <p:cNvPr id="9" name="Rectangle 4"/>
          <p:cNvSpPr>
            <a:spLocks noGrp="1" noChangeArrowheads="1"/>
          </p:cNvSpPr>
          <p:nvPr>
            <p:ph type="dt" sz="half" idx="10"/>
          </p:nvPr>
        </p:nvSpPr>
        <p:spPr/>
        <p:txBody>
          <a:bodyPr/>
          <a:lstStyle>
            <a:lvl1pPr>
              <a:defRPr/>
            </a:lvl1pPr>
          </a:lstStyle>
          <a:p>
            <a:pPr>
              <a:defRPr/>
            </a:pPr>
            <a:endParaRPr lang="ru-RU">
              <a:solidFill>
                <a:srgbClr val="000000"/>
              </a:solidFill>
            </a:endParaRPr>
          </a:p>
        </p:txBody>
      </p:sp>
      <p:sp>
        <p:nvSpPr>
          <p:cNvPr id="10" name="Rectangle 5"/>
          <p:cNvSpPr>
            <a:spLocks noGrp="1" noChangeArrowheads="1"/>
          </p:cNvSpPr>
          <p:nvPr>
            <p:ph type="ftr" sz="quarter" idx="11"/>
          </p:nvPr>
        </p:nvSpPr>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20342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80924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56651" y="1412875"/>
            <a:ext cx="2743200" cy="4713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27051" y="1412875"/>
            <a:ext cx="8026400" cy="4713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72469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113985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427002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65073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3215752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466389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2811758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1720746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352367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22968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1017052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343668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283402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230972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1" y="2852740"/>
            <a:ext cx="5232400"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45200" y="2852740"/>
            <a:ext cx="5234517"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152415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409684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344478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170499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143555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 xmlns:p14="http://schemas.microsoft.com/office/powerpoint/2010/main" val="177597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412875"/>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2852739"/>
            <a:ext cx="10670117" cy="327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r>
              <a:rPr lang="ru-RU">
                <a:solidFill>
                  <a:srgbClr val="000000"/>
                </a:solidFill>
              </a:rPr>
              <a:t>М.В. Вербицкая-2014 </a:t>
            </a:r>
          </a:p>
        </p:txBody>
      </p:sp>
      <p:pic>
        <p:nvPicPr>
          <p:cNvPr id="1030" name="Picture 8" descr="prava_rus"/>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9745134" y="6453188"/>
            <a:ext cx="215053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031" name="Object 14"/>
          <p:cNvGraphicFramePr>
            <a:graphicFrameLocks noChangeAspect="1"/>
          </p:cNvGraphicFramePr>
          <p:nvPr userDrawn="1"/>
        </p:nvGraphicFramePr>
        <p:xfrm>
          <a:off x="222251" y="188913"/>
          <a:ext cx="1016000" cy="1104900"/>
        </p:xfrm>
        <a:graphic>
          <a:graphicData uri="http://schemas.openxmlformats.org/presentationml/2006/ole">
            <p:oleObj spid="_x0000_s1034" name="Точечный рисунок" r:id="rId15" imgW="762106" imgH="1104762" progId="PBrush">
              <p:embed/>
            </p:oleObj>
          </a:graphicData>
        </a:graphic>
      </p:graphicFrame>
    </p:spTree>
    <p:extLst>
      <p:ext uri="{BB962C8B-B14F-4D97-AF65-F5344CB8AC3E}">
        <p14:creationId xmlns="" xmlns:p14="http://schemas.microsoft.com/office/powerpoint/2010/main" val="1274532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E954F-50AB-4A55-B620-7C5610D5F682}" type="slidenum">
              <a:rPr lang="ru-RU" smtClean="0"/>
              <a:pPr/>
              <a:t>‹#›</a:t>
            </a:fld>
            <a:endParaRPr lang="ru-RU"/>
          </a:p>
        </p:txBody>
      </p:sp>
    </p:spTree>
    <p:extLst>
      <p:ext uri="{BB962C8B-B14F-4D97-AF65-F5344CB8AC3E}">
        <p14:creationId xmlns="" xmlns:p14="http://schemas.microsoft.com/office/powerpoint/2010/main" val="2487706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slide" Target="slide11.xml"/><Relationship Id="rId1" Type="http://schemas.openxmlformats.org/officeDocument/2006/relationships/slideLayout" Target="../slideLayouts/slideLayout18.xml"/><Relationship Id="rId6" Type="http://schemas.openxmlformats.org/officeDocument/2006/relationships/slide" Target="slide13.xml"/><Relationship Id="rId5" Type="http://schemas.openxmlformats.org/officeDocument/2006/relationships/image" Target="../media/image7.jpe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13551"/>
          <a:stretch>
            <a:fillRect/>
          </a:stretch>
        </p:blipFill>
        <p:spPr bwMode="auto">
          <a:xfrm>
            <a:off x="1510748" y="1577009"/>
            <a:ext cx="9156700" cy="4420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20010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0313" y="448689"/>
            <a:ext cx="11101687" cy="369332"/>
          </a:xfrm>
          <a:prstGeom prst="rect">
            <a:avLst/>
          </a:prstGeom>
        </p:spPr>
        <p:txBody>
          <a:bodyPr wrap="square">
            <a:spAutoFit/>
          </a:bodyPr>
          <a:lstStyle/>
          <a:p>
            <a:pPr lvl="0"/>
            <a:r>
              <a:rPr lang="en-US" b="1" kern="0" dirty="0">
                <a:solidFill>
                  <a:sysClr val="windowText" lastClr="000000"/>
                </a:solidFill>
                <a:latin typeface="Times New Roman" panose="02020603050405020304" pitchFamily="18" charset="0"/>
              </a:rPr>
              <a:t>Task 3. Imagine that these are photos from your photo album. Choose one photo to present to your friend.</a:t>
            </a:r>
            <a:endPar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ndParaRPr>
          </a:p>
        </p:txBody>
      </p:sp>
      <p:sp>
        <p:nvSpPr>
          <p:cNvPr id="6" name="Прямоугольник 5"/>
          <p:cNvSpPr/>
          <p:nvPr/>
        </p:nvSpPr>
        <p:spPr>
          <a:xfrm>
            <a:off x="349322" y="4148440"/>
            <a:ext cx="11620072" cy="2369880"/>
          </a:xfrm>
          <a:prstGeom prst="rect">
            <a:avLst/>
          </a:prstGeom>
        </p:spPr>
        <p:txBody>
          <a:bodyPr wrap="square">
            <a:spAutoFit/>
          </a:bodyPr>
          <a:lstStyle/>
          <a:p>
            <a:pPr lvl="0"/>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have to start speaking in 1.5 minutes and will speak for not </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more than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2 minutes (12–15 sentences). </a:t>
            </a:r>
            <a:endPar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In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your talk remember to speak about:</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where and when the photo was taken</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what/who is in the photo</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 is happening</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keep the photo in your album</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decided to show the picture to your </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friend</a:t>
            </a:r>
          </a:p>
          <a:p>
            <a:pPr marL="285750" lvl="0" indent="-285750"/>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0"/>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have to talk continuously, starting with</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rPr>
              <a:t>I’ve chosen photo number …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p>
          <a:p>
            <a:pPr lvl="0" algn="r"/>
            <a:r>
              <a:rPr lang="en-US" kern="0" dirty="0" smtClean="0">
                <a:solidFill>
                  <a:sysClr val="windowText" lastClr="000000"/>
                </a:solidFill>
                <a:latin typeface="Times New Roman" panose="02020603050405020304" pitchFamily="18" charset="0"/>
              </a:rPr>
              <a:t>(In 1,5 minutes click on the photo you’ve chosen)</a:t>
            </a:r>
            <a:endParaRPr kumimoji="0" lang="ru-RU" i="0" u="none" strike="noStrike" kern="0" cap="none" spc="0" normalizeH="0" baseline="0" noProof="0" dirty="0">
              <a:ln>
                <a:noFill/>
              </a:ln>
              <a:solidFill>
                <a:sysClr val="windowText" lastClr="000000"/>
              </a:solidFill>
              <a:effectLst/>
              <a:uLnTx/>
              <a:uFillTx/>
            </a:endParaRPr>
          </a:p>
        </p:txBody>
      </p:sp>
      <p:sp>
        <p:nvSpPr>
          <p:cNvPr id="7" name="Кольцо 6"/>
          <p:cNvSpPr/>
          <p:nvPr/>
        </p:nvSpPr>
        <p:spPr>
          <a:xfrm>
            <a:off x="9140460" y="427583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8" name="Арка 7"/>
          <p:cNvSpPr/>
          <p:nvPr/>
        </p:nvSpPr>
        <p:spPr>
          <a:xfrm rot="5400000">
            <a:off x="9098728" y="4263610"/>
            <a:ext cx="1625461"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5" name="TextBox 14"/>
          <p:cNvSpPr txBox="1"/>
          <p:nvPr/>
        </p:nvSpPr>
        <p:spPr>
          <a:xfrm>
            <a:off x="1605597" y="741077"/>
            <a:ext cx="926216" cy="369332"/>
          </a:xfrm>
          <a:prstGeom prst="rect">
            <a:avLst/>
          </a:prstGeom>
          <a:noFill/>
        </p:spPr>
        <p:txBody>
          <a:bodyPr wrap="none" rtlCol="0">
            <a:spAutoFit/>
          </a:bodyPr>
          <a:lstStyle/>
          <a:p>
            <a:r>
              <a:rPr lang="en-US" b="1" dirty="0" smtClean="0"/>
              <a:t>Photo 1</a:t>
            </a:r>
            <a:endParaRPr lang="ru-RU" b="1" dirty="0"/>
          </a:p>
        </p:txBody>
      </p:sp>
      <p:sp>
        <p:nvSpPr>
          <p:cNvPr id="16" name="TextBox 15"/>
          <p:cNvSpPr txBox="1"/>
          <p:nvPr/>
        </p:nvSpPr>
        <p:spPr>
          <a:xfrm>
            <a:off x="4802647" y="741077"/>
            <a:ext cx="926216" cy="369332"/>
          </a:xfrm>
          <a:prstGeom prst="rect">
            <a:avLst/>
          </a:prstGeom>
          <a:noFill/>
        </p:spPr>
        <p:txBody>
          <a:bodyPr wrap="none" rtlCol="0">
            <a:spAutoFit/>
          </a:bodyPr>
          <a:lstStyle/>
          <a:p>
            <a:r>
              <a:rPr lang="en-US" b="1" dirty="0" smtClean="0"/>
              <a:t>Photo 2</a:t>
            </a:r>
            <a:endParaRPr lang="ru-RU" b="1" dirty="0"/>
          </a:p>
        </p:txBody>
      </p:sp>
      <p:sp>
        <p:nvSpPr>
          <p:cNvPr id="17" name="TextBox 16"/>
          <p:cNvSpPr txBox="1"/>
          <p:nvPr/>
        </p:nvSpPr>
        <p:spPr>
          <a:xfrm>
            <a:off x="9242273" y="779050"/>
            <a:ext cx="926216" cy="369332"/>
          </a:xfrm>
          <a:prstGeom prst="rect">
            <a:avLst/>
          </a:prstGeom>
          <a:noFill/>
        </p:spPr>
        <p:txBody>
          <a:bodyPr wrap="none" rtlCol="0">
            <a:spAutoFit/>
          </a:bodyPr>
          <a:lstStyle/>
          <a:p>
            <a:r>
              <a:rPr lang="en-US" b="1" dirty="0" smtClean="0"/>
              <a:t>Photo 3</a:t>
            </a:r>
            <a:endParaRPr lang="ru-RU" b="1" dirty="0"/>
          </a:p>
        </p:txBody>
      </p:sp>
      <p:pic>
        <p:nvPicPr>
          <p:cNvPr id="18" name="Рисунок 17" descr="Вариант-6_Задание-3-1.jpg">
            <a:hlinkClick r:id="rId2" action="ppaction://hlinksldjump"/>
          </p:cNvPr>
          <p:cNvPicPr>
            <a:picLocks noChangeAspect="1"/>
          </p:cNvPicPr>
          <p:nvPr/>
        </p:nvPicPr>
        <p:blipFill>
          <a:blip r:embed="rId3" cstate="print"/>
          <a:stretch>
            <a:fillRect/>
          </a:stretch>
        </p:blipFill>
        <p:spPr>
          <a:xfrm>
            <a:off x="986319" y="1119884"/>
            <a:ext cx="2118405" cy="2874362"/>
          </a:xfrm>
          <a:prstGeom prst="rect">
            <a:avLst/>
          </a:prstGeom>
        </p:spPr>
      </p:pic>
      <p:pic>
        <p:nvPicPr>
          <p:cNvPr id="20" name="Рисунок 19" descr="Вариант-6_Задание-3-2.jpg">
            <a:hlinkClick r:id="rId4" action="ppaction://hlinksldjump"/>
          </p:cNvPr>
          <p:cNvPicPr>
            <a:picLocks noChangeAspect="1"/>
          </p:cNvPicPr>
          <p:nvPr/>
        </p:nvPicPr>
        <p:blipFill>
          <a:blip r:embed="rId5"/>
          <a:stretch>
            <a:fillRect/>
          </a:stretch>
        </p:blipFill>
        <p:spPr>
          <a:xfrm>
            <a:off x="3192101" y="1122720"/>
            <a:ext cx="4328582" cy="2887782"/>
          </a:xfrm>
          <a:prstGeom prst="rect">
            <a:avLst/>
          </a:prstGeom>
        </p:spPr>
      </p:pic>
      <p:pic>
        <p:nvPicPr>
          <p:cNvPr id="21" name="Рисунок 20" descr="Вариант-6_Задание-3-3.jpg">
            <a:hlinkClick r:id="rId6" action="ppaction://hlinksldjump"/>
          </p:cNvPr>
          <p:cNvPicPr>
            <a:picLocks noChangeAspect="1"/>
          </p:cNvPicPr>
          <p:nvPr/>
        </p:nvPicPr>
        <p:blipFill>
          <a:blip r:embed="rId7"/>
          <a:stretch>
            <a:fillRect/>
          </a:stretch>
        </p:blipFill>
        <p:spPr>
          <a:xfrm>
            <a:off x="7632198" y="1122719"/>
            <a:ext cx="4323215" cy="2884202"/>
          </a:xfrm>
          <a:prstGeom prst="rect">
            <a:avLst/>
          </a:prstGeom>
        </p:spPr>
      </p:pic>
    </p:spTree>
    <p:extLst>
      <p:ext uri="{BB962C8B-B14F-4D97-AF65-F5344CB8AC3E}">
        <p14:creationId xmlns="" xmlns:p14="http://schemas.microsoft.com/office/powerpoint/2010/main" val="631989304"/>
      </p:ext>
    </p:extLst>
  </p:cSld>
  <p:clrMapOvr>
    <a:masterClrMapping/>
  </p:clrMapOvr>
  <mc:AlternateContent xmlns:mc="http://schemas.openxmlformats.org/markup-compatibility/2006">
    <mc:Choice xmlns="" xmlns:p14="http://schemas.microsoft.com/office/powerpoint/2010/main" Requires="p14">
      <p:transition spd="slow" p14:dur="2000" advTm="100000"/>
    </mc:Choice>
    <mc:Fallback>
      <p:transition spd="slow" advTm="10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9000"/>
                                        <p:tgtEl>
                                          <p:spTgt spid="7"/>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30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64467" y="2299739"/>
            <a:ext cx="4837044" cy="31393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ndParaRPr>
          </a:p>
        </p:txBody>
      </p:sp>
      <p:sp>
        <p:nvSpPr>
          <p:cNvPr id="10" name="Кольцо 9"/>
          <p:cNvSpPr/>
          <p:nvPr/>
        </p:nvSpPr>
        <p:spPr>
          <a:xfrm>
            <a:off x="9947121" y="32461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9947120" y="324610"/>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2" name="Стрелка вправо 1">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8" name="Рисунок 7" descr="Вариант-6_Задание-3-1.jpg"/>
          <p:cNvPicPr>
            <a:picLocks noChangeAspect="1"/>
          </p:cNvPicPr>
          <p:nvPr/>
        </p:nvPicPr>
        <p:blipFill>
          <a:blip r:embed="rId3"/>
          <a:stretch>
            <a:fillRect/>
          </a:stretch>
        </p:blipFill>
        <p:spPr>
          <a:xfrm>
            <a:off x="1359884" y="554804"/>
            <a:ext cx="3951855" cy="5362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705459092"/>
      </p:ext>
    </p:extLst>
  </p:cSld>
  <p:clrMapOvr>
    <a:masterClrMapping/>
  </p:clrMapOvr>
  <mc:AlternateContent xmlns:mc="http://schemas.openxmlformats.org/markup-compatibility/2006">
    <mc:Choice xmlns="" xmlns:p14="http://schemas.microsoft.com/office/powerpoint/2010/main"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22549" y="2039014"/>
            <a:ext cx="4731026" cy="3139321"/>
          </a:xfrm>
          <a:prstGeom prst="rect">
            <a:avLst/>
          </a:prstGeom>
        </p:spPr>
        <p:txBody>
          <a:bodyPr wrap="square">
            <a:spAutoFit/>
          </a:bodyPr>
          <a:lstStyle/>
          <a:p>
            <a:pPr lvl="0">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10" name="Кольцо 9"/>
          <p:cNvSpPr/>
          <p:nvPr/>
        </p:nvSpPr>
        <p:spPr>
          <a:xfrm>
            <a:off x="10075910" y="157184"/>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10075910" y="157184"/>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709996" y="613624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8" name="Рисунок 7" descr="Вариант-6_Задание-3-2.jpg"/>
          <p:cNvPicPr>
            <a:picLocks noChangeAspect="1"/>
          </p:cNvPicPr>
          <p:nvPr/>
        </p:nvPicPr>
        <p:blipFill>
          <a:blip r:embed="rId3"/>
          <a:stretch>
            <a:fillRect/>
          </a:stretch>
        </p:blipFill>
        <p:spPr>
          <a:xfrm>
            <a:off x="419743" y="1307655"/>
            <a:ext cx="5991331" cy="3997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670382"/>
      </p:ext>
    </p:extLst>
  </p:cSld>
  <p:clrMapOvr>
    <a:masterClrMapping/>
  </p:clrMapOvr>
  <mc:AlternateContent xmlns:mc="http://schemas.openxmlformats.org/markup-compatibility/2006">
    <mc:Choice xmlns="" xmlns:p14="http://schemas.microsoft.com/office/powerpoint/2010/main"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47043" y="2238096"/>
            <a:ext cx="4594024" cy="3228448"/>
          </a:xfrm>
          <a:prstGeom prst="rect">
            <a:avLst/>
          </a:prstGeom>
        </p:spPr>
        <p:txBody>
          <a:bodyPr wrap="square">
            <a:spAutoFit/>
          </a:bodyPr>
          <a:lstStyle/>
          <a:p>
            <a:pPr lvl="0">
              <a:lnSpc>
                <a:spcPct val="150000"/>
              </a:lnSpc>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8" name="Кольцо 7"/>
          <p:cNvSpPr/>
          <p:nvPr/>
        </p:nvSpPr>
        <p:spPr>
          <a:xfrm>
            <a:off x="9934242" y="33686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Кольцо 8"/>
          <p:cNvSpPr/>
          <p:nvPr/>
        </p:nvSpPr>
        <p:spPr>
          <a:xfrm>
            <a:off x="9934242" y="336859"/>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10" name="Рисунок 9" descr="Вариант-6_Задание-3-3.jpg"/>
          <p:cNvPicPr>
            <a:picLocks noChangeAspect="1"/>
          </p:cNvPicPr>
          <p:nvPr/>
        </p:nvPicPr>
        <p:blipFill>
          <a:blip r:embed="rId3"/>
          <a:stretch>
            <a:fillRect/>
          </a:stretch>
        </p:blipFill>
        <p:spPr>
          <a:xfrm>
            <a:off x="460838" y="1420669"/>
            <a:ext cx="6207090" cy="4141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973455845"/>
      </p:ext>
    </p:extLst>
  </p:cSld>
  <p:clrMapOvr>
    <a:masterClrMapping/>
  </p:clrMapOvr>
  <mc:AlternateContent xmlns:mc="http://schemas.openxmlformats.org/markup-compatibility/2006">
    <mc:Choice xmlns="" xmlns:p14="http://schemas.microsoft.com/office/powerpoint/2010/main"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9000"/>
                                        <p:tgtEl>
                                          <p:spTgt spid="8"/>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9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47" y="373230"/>
            <a:ext cx="9223513"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4. Study the </a:t>
            </a:r>
            <a:r>
              <a:rPr lang="en-US" b="1" dirty="0" err="1">
                <a:latin typeface="Times New Roman" pitchFamily="18" charset="0"/>
                <a:cs typeface="Times New Roman" pitchFamily="18" charset="0"/>
              </a:rPr>
              <a:t>twо</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phоtоgraphs</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 In 1.5 minutes be ready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cоmpare</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and</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c</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ntrast</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the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t</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graphs:</a:t>
            </a: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sysClr val="windowText" lastClr="000000"/>
                </a:solidFill>
                <a:effectLst/>
                <a:uLnTx/>
                <a:uFillTx/>
              </a:rPr>
              <a:t>· </a:t>
            </a:r>
            <a:r>
              <a:rPr lang="en-US" kern="0" dirty="0" smtClean="0">
                <a:solidFill>
                  <a:sysClr val="windowText" lastClr="000000"/>
                </a:solidFill>
                <a:latin typeface="Times New Roman" pitchFamily="18" charset="0"/>
                <a:cs typeface="Times New Roman" pitchFamily="18" charset="0"/>
              </a:rPr>
              <a:t>s</a:t>
            </a:r>
            <a:r>
              <a:rPr lang="en-US" dirty="0" smtClean="0">
                <a:latin typeface="Times New Roman" pitchFamily="18" charset="0"/>
                <a:cs typeface="Times New Roman" pitchFamily="18" charset="0"/>
              </a:rPr>
              <a:t>ay which type of holiday presented in the pictures you’d prefer;</a:t>
            </a:r>
            <a:endParaRPr kumimoji="0" lang="en-US"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why.</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TextBox 8"/>
          <p:cNvSpPr txBox="1"/>
          <p:nvPr/>
        </p:nvSpPr>
        <p:spPr>
          <a:xfrm>
            <a:off x="974111" y="4308742"/>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10289491" y="4349095"/>
            <a:ext cx="926216" cy="369332"/>
          </a:xfrm>
          <a:prstGeom prst="rect">
            <a:avLst/>
          </a:prstGeom>
          <a:noFill/>
        </p:spPr>
        <p:txBody>
          <a:bodyPr wrap="none" rtlCol="0">
            <a:spAutoFit/>
          </a:bodyPr>
          <a:lstStyle/>
          <a:p>
            <a:r>
              <a:rPr lang="en-US" b="1" dirty="0" smtClean="0"/>
              <a:t>Photo 2</a:t>
            </a:r>
            <a:endParaRPr lang="ru-RU" b="1" dirty="0"/>
          </a:p>
        </p:txBody>
      </p:sp>
      <p:pic>
        <p:nvPicPr>
          <p:cNvPr id="13" name="Рисунок 12" descr="Вариант-6_Задание-4-1.jpg"/>
          <p:cNvPicPr>
            <a:picLocks noChangeAspect="1"/>
          </p:cNvPicPr>
          <p:nvPr/>
        </p:nvPicPr>
        <p:blipFill>
          <a:blip r:embed="rId2"/>
          <a:stretch>
            <a:fillRect/>
          </a:stretch>
        </p:blipFill>
        <p:spPr>
          <a:xfrm>
            <a:off x="2082798" y="2743199"/>
            <a:ext cx="2571395" cy="3855165"/>
          </a:xfrm>
          <a:prstGeom prst="rect">
            <a:avLst/>
          </a:prstGeom>
          <a:ln>
            <a:noFill/>
          </a:ln>
          <a:effectLst>
            <a:outerShdw blurRad="292100" dist="139700" dir="2700000" algn="tl" rotWithShape="0">
              <a:srgbClr val="333333">
                <a:alpha val="65000"/>
              </a:srgbClr>
            </a:outerShdw>
          </a:effectLst>
        </p:spPr>
      </p:pic>
      <p:pic>
        <p:nvPicPr>
          <p:cNvPr id="14" name="Рисунок 13" descr="Вариант-6_Задание-4-2.jpg"/>
          <p:cNvPicPr>
            <a:picLocks noChangeAspect="1"/>
          </p:cNvPicPr>
          <p:nvPr/>
        </p:nvPicPr>
        <p:blipFill>
          <a:blip r:embed="rId3"/>
          <a:srcRect l="17256"/>
          <a:stretch>
            <a:fillRect/>
          </a:stretch>
        </p:blipFill>
        <p:spPr>
          <a:xfrm>
            <a:off x="5363110" y="2746035"/>
            <a:ext cx="4767209" cy="3843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404845346"/>
      </p:ext>
    </p:extLst>
  </p:cSld>
  <p:clrMapOvr>
    <a:masterClrMapping/>
  </p:clrMapOvr>
  <mc:AlternateContent xmlns:mc="http://schemas.openxmlformats.org/markup-compatibility/2006">
    <mc:Choice xmlns="" xmlns:p14="http://schemas.microsoft.com/office/powerpoint/2010/main"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297" y="341513"/>
            <a:ext cx="9475304" cy="203132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С</a:t>
            </a:r>
            <a:r>
              <a:rPr kumimoji="0" lang="en-US" sz="1400" b="1" i="0" u="none" strike="noStrike" kern="0" cap="none" spc="0" normalizeH="0" baseline="0" noProof="0" dirty="0" err="1">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mpare</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and</a:t>
            </a: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ntrast</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the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ph</a:t>
            </a:r>
            <a:r>
              <a:rPr kumimoji="0" lang="ru-RU" sz="1400" b="1" i="0" u="none" strike="noStrike" kern="0" cap="none" spc="0" normalizeH="0" baseline="0" noProof="0" dirty="0">
                <a:ln>
                  <a:noFill/>
                </a:ln>
                <a:solidFill>
                  <a:prstClr val="black"/>
                </a:solidFill>
                <a:effectLst/>
                <a:uLnTx/>
                <a:uFillTx/>
                <a:latin typeface="Cambria,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t</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graphs:</a:t>
            </a: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prstClr val="black"/>
                </a:solidFill>
                <a:effectLst/>
                <a:uLnTx/>
                <a:uFillTx/>
              </a:rPr>
              <a:t>· </a:t>
            </a:r>
            <a:r>
              <a:rPr lang="en-US" kern="0" dirty="0" smtClean="0">
                <a:solidFill>
                  <a:sysClr val="windowText" lastClr="000000"/>
                </a:solidFill>
                <a:latin typeface="Times New Roman" pitchFamily="18" charset="0"/>
                <a:cs typeface="Times New Roman" pitchFamily="18" charset="0"/>
              </a:rPr>
              <a:t>s</a:t>
            </a:r>
            <a:r>
              <a:rPr lang="en-US" dirty="0" smtClean="0">
                <a:latin typeface="Times New Roman" pitchFamily="18" charset="0"/>
                <a:cs typeface="Times New Roman" pitchFamily="18" charset="0"/>
              </a:rPr>
              <a:t>ay which type of holiday presented in the pictures you’d prefer;</a:t>
            </a:r>
            <a:endParaRPr lang="en-US" kern="0" dirty="0">
              <a:solidFill>
                <a:sysClr val="windowText" lastClr="000000"/>
              </a:solidFill>
              <a:latin typeface="Times New Roman" panose="02020603050405020304" pitchFamily="18" charset="0"/>
            </a:endParaRPr>
          </a:p>
          <a:p>
            <a:pPr lvl="1">
              <a:defRPr/>
            </a:pPr>
            <a:r>
              <a:rPr kumimoji="0" lang="en-US" b="0" i="0" u="none" strike="noStrike" kern="0" cap="none" spc="0" normalizeH="0" baseline="0" noProof="0" dirty="0" smtClean="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why.</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prstClr val="black"/>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prstClr val="black"/>
              </a:solidFill>
              <a:effectLst/>
              <a:uLnTx/>
              <a:uFillTx/>
            </a:endParaRPr>
          </a:p>
        </p:txBody>
      </p:sp>
      <p:sp>
        <p:nvSpPr>
          <p:cNvPr id="6" name="Кольцо 5"/>
          <p:cNvSpPr/>
          <p:nvPr/>
        </p:nvSpPr>
        <p:spPr>
          <a:xfrm>
            <a:off x="10037273" y="220187"/>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7" name="Кольцо 6"/>
          <p:cNvSpPr/>
          <p:nvPr/>
        </p:nvSpPr>
        <p:spPr>
          <a:xfrm>
            <a:off x="10037273" y="220186"/>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TextBox 10"/>
          <p:cNvSpPr txBox="1"/>
          <p:nvPr/>
        </p:nvSpPr>
        <p:spPr>
          <a:xfrm>
            <a:off x="676458" y="4320955"/>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10388069" y="4265265"/>
            <a:ext cx="926216" cy="369332"/>
          </a:xfrm>
          <a:prstGeom prst="rect">
            <a:avLst/>
          </a:prstGeom>
          <a:noFill/>
        </p:spPr>
        <p:txBody>
          <a:bodyPr wrap="none" rtlCol="0">
            <a:spAutoFit/>
          </a:bodyPr>
          <a:lstStyle/>
          <a:p>
            <a:r>
              <a:rPr lang="en-US" b="1" dirty="0" smtClean="0"/>
              <a:t>Photo 2</a:t>
            </a:r>
            <a:endParaRPr lang="ru-RU" b="1" dirty="0"/>
          </a:p>
        </p:txBody>
      </p:sp>
      <p:pic>
        <p:nvPicPr>
          <p:cNvPr id="13" name="Рисунок 12" descr="Вариант-6_Задание-4-1.jpg"/>
          <p:cNvPicPr>
            <a:picLocks noChangeAspect="1"/>
          </p:cNvPicPr>
          <p:nvPr/>
        </p:nvPicPr>
        <p:blipFill>
          <a:blip r:embed="rId2"/>
          <a:stretch>
            <a:fillRect/>
          </a:stretch>
        </p:blipFill>
        <p:spPr>
          <a:xfrm>
            <a:off x="1846491" y="2496619"/>
            <a:ext cx="2653589" cy="3978395"/>
          </a:xfrm>
          <a:prstGeom prst="rect">
            <a:avLst/>
          </a:prstGeom>
          <a:ln>
            <a:noFill/>
          </a:ln>
          <a:effectLst>
            <a:outerShdw blurRad="292100" dist="139700" dir="2700000" algn="tl" rotWithShape="0">
              <a:srgbClr val="333333">
                <a:alpha val="65000"/>
              </a:srgbClr>
            </a:outerShdw>
          </a:effectLst>
        </p:spPr>
      </p:pic>
      <p:pic>
        <p:nvPicPr>
          <p:cNvPr id="14" name="Рисунок 13" descr="Вариант-6_Задание-4-2.jpg"/>
          <p:cNvPicPr>
            <a:picLocks noChangeAspect="1"/>
          </p:cNvPicPr>
          <p:nvPr/>
        </p:nvPicPr>
        <p:blipFill>
          <a:blip r:embed="rId3"/>
          <a:srcRect l="20363"/>
          <a:stretch>
            <a:fillRect/>
          </a:stretch>
        </p:blipFill>
        <p:spPr>
          <a:xfrm>
            <a:off x="5383658" y="2509732"/>
            <a:ext cx="4683090" cy="3923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54828287"/>
      </p:ext>
    </p:extLst>
  </p:cSld>
  <p:clrMapOvr>
    <a:masterClrMapping/>
  </p:clrMapOvr>
  <mc:AlternateContent xmlns:mc="http://schemas.openxmlformats.org/markup-compatibility/2006">
    <mc:Choice xmlns="" xmlns:p14="http://schemas.microsoft.com/office/powerpoint/2010/main"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9000"/>
                                        <p:tgtEl>
                                          <p:spTgt spid="6"/>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9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576" y="2967335"/>
            <a:ext cx="7360862"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w="0"/>
                <a:solidFill>
                  <a:sysClr val="windowText" lastClr="000000"/>
                </a:solidFill>
                <a:effectLst>
                  <a:outerShdw blurRad="38100" dist="19050" dir="2700000" algn="tl" rotWithShape="0">
                    <a:schemeClr val="dk1">
                      <a:alpha val="40000"/>
                    </a:schemeClr>
                  </a:outerShdw>
                </a:effectLst>
                <a:uLnTx/>
                <a:uFillTx/>
              </a:rPr>
              <a:t>This is the end of the task</a:t>
            </a:r>
            <a:endParaRPr kumimoji="0" lang="ru-RU" sz="5400" b="0" i="0" u="none" strike="noStrike" kern="0" cap="none" spc="0" normalizeH="0" baseline="0" noProof="0" dirty="0">
              <a:ln w="0"/>
              <a:solidFill>
                <a:schemeClr val="tx1"/>
              </a:solidFill>
              <a:effectLst>
                <a:outerShdw blurRad="38100" dist="19050" dir="2700000" algn="tl" rotWithShape="0">
                  <a:schemeClr val="dk1">
                    <a:alpha val="40000"/>
                  </a:schemeClr>
                </a:outerShdw>
              </a:effectLst>
              <a:uLnTx/>
              <a:uFillTx/>
            </a:endParaRPr>
          </a:p>
        </p:txBody>
      </p:sp>
    </p:spTree>
    <p:extLst>
      <p:ext uri="{BB962C8B-B14F-4D97-AF65-F5344CB8AC3E}">
        <p14:creationId xmlns="" xmlns:p14="http://schemas.microsoft.com/office/powerpoint/2010/main" val="4230948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3587" y="2149826"/>
            <a:ext cx="11124840" cy="4154984"/>
          </a:xfrm>
          <a:prstGeom prst="rect">
            <a:avLst/>
          </a:prstGeom>
        </p:spPr>
        <p:txBody>
          <a:bodyPr wrap="square">
            <a:spAutoFit/>
          </a:bodyPr>
          <a:lstStyle/>
          <a:p>
            <a:r>
              <a:rPr lang="en-US" sz="2400" dirty="0" smtClean="0"/>
              <a:t>    In fact, the term "planet" has not been scientifically defined before the latest discoveries. When the Greeks observed the sky thousands of years ago, they found some objects that acted differently than stars. These points of light seemed to move aimlessly, or wander around, the sky all year long. So, the term "planet" originally derives from the Greek word which means 'a wanderer'.</a:t>
            </a:r>
            <a:endParaRPr lang="ru-RU" sz="2400" dirty="0" smtClean="0"/>
          </a:p>
          <a:p>
            <a:r>
              <a:rPr lang="en-US" sz="2400" dirty="0" smtClean="0"/>
              <a:t>    Before the invention of a telescope, scientists relied on their naked eye and careful observations to explore and classify objects of the night sky. The five closest planets, which are easily visible to us, have been observed throughout the human history.</a:t>
            </a:r>
            <a:endParaRPr lang="ru-RU" sz="2400" dirty="0" smtClean="0"/>
          </a:p>
          <a:p>
            <a:r>
              <a:rPr lang="en-US" sz="2400" dirty="0" smtClean="0"/>
              <a:t>In the seventeenth century scientists began to use telescopes to explore our solar system. As technology improved, scientists discovered three more planets revolving around the Sun.</a:t>
            </a:r>
            <a:endParaRPr lang="ru-RU" sz="2400" dirty="0"/>
          </a:p>
        </p:txBody>
      </p:sp>
      <p:sp>
        <p:nvSpPr>
          <p:cNvPr id="3" name="Прямоугольник 2"/>
          <p:cNvSpPr/>
          <p:nvPr/>
        </p:nvSpPr>
        <p:spPr>
          <a:xfrm>
            <a:off x="433588" y="111187"/>
            <a:ext cx="8027831"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Imagine that you are preparing a project with your friend. You have found some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interesting material for the presentation and you want to read this text to your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friend. You have 1.5 minutes to read the text silently, then be ready to read it out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aloud. You will not have more than 1.5 minutes to read it.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Кольцо 3"/>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 xmlns:p14="http://schemas.microsoft.com/office/powerpoint/2010/main" val="3636784868"/>
      </p:ext>
    </p:extLst>
  </p:cSld>
  <p:clrMapOvr>
    <a:masterClrMapping/>
  </p:clrMapOvr>
  <mc:AlternateContent xmlns:mc="http://schemas.openxmlformats.org/markup-compatibility/2006">
    <mc:Choice xmlns="" xmlns:p14="http://schemas.microsoft.com/office/powerpoint/2010/main"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9000"/>
                                        <p:tgtEl>
                                          <p:spTgt spid="4"/>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2806" y="1137629"/>
            <a:ext cx="10433140" cy="4524315"/>
          </a:xfrm>
          <a:prstGeom prst="rect">
            <a:avLst/>
          </a:prstGeom>
        </p:spPr>
        <p:txBody>
          <a:bodyPr wrap="square">
            <a:spAutoFit/>
          </a:bodyPr>
          <a:lstStyle/>
          <a:p>
            <a:r>
              <a:rPr lang="en-US" sz="2400" b="1" dirty="0" smtClean="0"/>
              <a:t>     In fact, the term "planet" has not been scientifically defined before the latest discoveries. When the Greeks observed the sky thousands of years ago, they found some objects that acted differently than stars. These points of light seemed to move aimlessly, or wander around, the sky all year long. So, the term "planet" originally derives from the Greek word which means 'a wanderer'.</a:t>
            </a:r>
            <a:endParaRPr lang="ru-RU" sz="2400" b="1" dirty="0" smtClean="0"/>
          </a:p>
          <a:p>
            <a:r>
              <a:rPr lang="en-US" sz="2400" b="1" dirty="0" smtClean="0"/>
              <a:t>Before the invention of a telescope, scientists relied on their naked eye and careful observations to explore and classify objects of the night sky. The five closest planets, which are easily visible to us, have been observed throughout the human history.</a:t>
            </a:r>
            <a:endParaRPr lang="ru-RU" sz="2400" b="1" dirty="0" smtClean="0"/>
          </a:p>
          <a:p>
            <a:r>
              <a:rPr lang="en-US" sz="2400" b="1" dirty="0" smtClean="0"/>
              <a:t>     In the seventeenth century scientists began to use telescopes to explore our solar system. As technology improved, scientists discovered three more planets revolving around the Sun.</a:t>
            </a:r>
            <a:endParaRPr lang="ru-RU" sz="2400" b="1" dirty="0"/>
          </a:p>
        </p:txBody>
      </p:sp>
      <p:sp>
        <p:nvSpPr>
          <p:cNvPr id="3" name="Кольцо 2"/>
          <p:cNvSpPr/>
          <p:nvPr/>
        </p:nvSpPr>
        <p:spPr>
          <a:xfrm>
            <a:off x="10457644" y="279796"/>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5" name="Арка 4"/>
          <p:cNvSpPr/>
          <p:nvPr/>
        </p:nvSpPr>
        <p:spPr>
          <a:xfrm rot="5400000">
            <a:off x="10450131" y="263518"/>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 xmlns:p14="http://schemas.microsoft.com/office/powerpoint/2010/main" val="958042487"/>
      </p:ext>
    </p:extLst>
  </p:cSld>
  <p:clrMapOvr>
    <a:masterClrMapping/>
  </p:clrMapOvr>
  <mc:AlternateContent xmlns:mc="http://schemas.openxmlformats.org/markup-compatibility/2006">
    <mc:Choice xmlns="" xmlns:p14="http://schemas.microsoft.com/office/powerpoint/2010/main"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9000"/>
                                        <p:tgtEl>
                                          <p:spTgt spid="3"/>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3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7127" y="166283"/>
            <a:ext cx="339516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2. Study the advertisement.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Прямоугольник 3"/>
          <p:cNvSpPr/>
          <p:nvPr/>
        </p:nvSpPr>
        <p:spPr>
          <a:xfrm>
            <a:off x="420934" y="4067597"/>
            <a:ext cx="11291605" cy="2585323"/>
          </a:xfrm>
          <a:prstGeom prst="rect">
            <a:avLst/>
          </a:prstGeom>
        </p:spPr>
        <p:txBody>
          <a:bodyPr wrap="square">
            <a:spAutoFit/>
          </a:bodyPr>
          <a:lstStyle/>
          <a:p>
            <a:r>
              <a:rPr lang="en-US" b="1" dirty="0" smtClean="0">
                <a:latin typeface="Times New Roman" pitchFamily="18" charset="0"/>
                <a:cs typeface="Times New Roman" pitchFamily="18" charset="0"/>
              </a:rPr>
              <a:t>You are going to join a tennis club with your friends and you'd like to get more information about this club. In 1.5 minutes you are to ask five direct questions to find out about the following:</a:t>
            </a:r>
            <a:endParaRPr lang="ru-RU" b="1" dirty="0" smtClean="0">
              <a:latin typeface="Times New Roman" pitchFamily="18" charset="0"/>
              <a:cs typeface="Times New Roman" pitchFamily="18" charset="0"/>
            </a:endParaRPr>
          </a:p>
          <a:p>
            <a:pPr lvl="3">
              <a:buFont typeface="Wingdings" pitchFamily="2" charset="2"/>
              <a:buChar char="ü"/>
            </a:pPr>
            <a:r>
              <a:rPr lang="en-US" b="1" dirty="0" smtClean="0">
                <a:latin typeface="Times New Roman" pitchFamily="18" charset="0"/>
                <a:cs typeface="Times New Roman" pitchFamily="18" charset="0"/>
              </a:rPr>
              <a:t>location of the tennis club</a:t>
            </a:r>
            <a:endParaRPr lang="ru-RU" b="1" dirty="0" smtClean="0">
              <a:latin typeface="Times New Roman" pitchFamily="18" charset="0"/>
              <a:cs typeface="Times New Roman" pitchFamily="18" charset="0"/>
            </a:endParaRPr>
          </a:p>
          <a:p>
            <a:pPr lvl="3">
              <a:buFont typeface="Wingdings" pitchFamily="2" charset="2"/>
              <a:buChar char="ü"/>
            </a:pPr>
            <a:r>
              <a:rPr lang="en-US" b="1" dirty="0" smtClean="0">
                <a:latin typeface="Times New Roman" pitchFamily="18" charset="0"/>
                <a:cs typeface="Times New Roman" pitchFamily="18" charset="0"/>
              </a:rPr>
              <a:t>opening hours</a:t>
            </a:r>
            <a:endParaRPr lang="ru-RU" b="1" dirty="0" smtClean="0">
              <a:latin typeface="Times New Roman" pitchFamily="18" charset="0"/>
              <a:cs typeface="Times New Roman" pitchFamily="18" charset="0"/>
            </a:endParaRPr>
          </a:p>
          <a:p>
            <a:pPr lvl="3">
              <a:buFont typeface="Wingdings" pitchFamily="2" charset="2"/>
              <a:buChar char="ü"/>
            </a:pPr>
            <a:r>
              <a:rPr lang="en-US" b="1" dirty="0" smtClean="0">
                <a:latin typeface="Times New Roman" pitchFamily="18" charset="0"/>
                <a:cs typeface="Times New Roman" pitchFamily="18" charset="0"/>
              </a:rPr>
              <a:t>instructor's help</a:t>
            </a:r>
            <a:endParaRPr lang="ru-RU" b="1" dirty="0" smtClean="0">
              <a:latin typeface="Times New Roman" pitchFamily="18" charset="0"/>
              <a:cs typeface="Times New Roman" pitchFamily="18" charset="0"/>
            </a:endParaRPr>
          </a:p>
          <a:p>
            <a:pPr lvl="3">
              <a:buFont typeface="Wingdings" pitchFamily="2" charset="2"/>
              <a:buChar char="ü"/>
            </a:pPr>
            <a:r>
              <a:rPr lang="en-US" b="1" dirty="0" smtClean="0">
                <a:latin typeface="Times New Roman" pitchFamily="18" charset="0"/>
                <a:cs typeface="Times New Roman" pitchFamily="18" charset="0"/>
              </a:rPr>
              <a:t>membership fee</a:t>
            </a:r>
            <a:endParaRPr lang="ru-RU" b="1" dirty="0" smtClean="0">
              <a:latin typeface="Times New Roman" pitchFamily="18" charset="0"/>
              <a:cs typeface="Times New Roman" pitchFamily="18" charset="0"/>
            </a:endParaRPr>
          </a:p>
          <a:p>
            <a:pPr lvl="3">
              <a:buFont typeface="Wingdings" pitchFamily="2" charset="2"/>
              <a:buChar char="ü"/>
            </a:pPr>
            <a:r>
              <a:rPr lang="en-US" b="1" dirty="0" smtClean="0">
                <a:latin typeface="Times New Roman" pitchFamily="18" charset="0"/>
                <a:cs typeface="Times New Roman" pitchFamily="18" charset="0"/>
              </a:rPr>
              <a:t>discounts for students</a:t>
            </a:r>
            <a:endParaRPr lang="ru-RU" b="1" dirty="0" smtClean="0">
              <a:latin typeface="Times New Roman" pitchFamily="18" charset="0"/>
              <a:cs typeface="Times New Roman" pitchFamily="18" charset="0"/>
            </a:endParaRPr>
          </a:p>
          <a:p>
            <a:pPr lvl="0"/>
            <a:endPar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You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have 20 seconds to ask each question.</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6"/>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8" name="Рисунок 7" descr="Вариант-6_Задание-2.jpg"/>
          <p:cNvPicPr>
            <a:picLocks noChangeAspect="1"/>
          </p:cNvPicPr>
          <p:nvPr/>
        </p:nvPicPr>
        <p:blipFill>
          <a:blip r:embed="rId2"/>
          <a:stretch>
            <a:fillRect/>
          </a:stretch>
        </p:blipFill>
        <p:spPr>
          <a:xfrm>
            <a:off x="3728021" y="1143268"/>
            <a:ext cx="4061412" cy="270954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253501" y="739739"/>
            <a:ext cx="2935484" cy="369332"/>
          </a:xfrm>
          <a:prstGeom prst="rect">
            <a:avLst/>
          </a:prstGeom>
          <a:noFill/>
        </p:spPr>
        <p:txBody>
          <a:bodyPr wrap="none" rtlCol="0">
            <a:spAutoFit/>
          </a:bodyPr>
          <a:lstStyle/>
          <a:p>
            <a:r>
              <a:rPr lang="en-US"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Want to get fit? Play tennis!</a:t>
            </a:r>
            <a:endParaRPr lang="ru-RU"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906301206"/>
      </p:ext>
    </p:extLst>
  </p:cSld>
  <p:clrMapOvr>
    <a:masterClrMapping/>
  </p:clrMapOvr>
  <mc:AlternateContent xmlns:mc="http://schemas.openxmlformats.org/markup-compatibility/2006">
    <mc:Choice xmlns="" xmlns:p14="http://schemas.microsoft.com/office/powerpoint/2010/main"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17833" y="4877362"/>
            <a:ext cx="7366572" cy="461665"/>
          </a:xfrm>
          <a:prstGeom prst="rect">
            <a:avLst/>
          </a:prstGeom>
        </p:spPr>
        <p:txBody>
          <a:bodyPr wrap="square">
            <a:spAutoFit/>
          </a:bodyPr>
          <a:lstStyle/>
          <a:p>
            <a:pPr lvl="5"/>
            <a:r>
              <a:rPr lang="en-US" sz="2400" b="1" kern="0" dirty="0" smtClean="0">
                <a:solidFill>
                  <a:sysClr val="windowText" lastClr="000000"/>
                </a:solidFill>
                <a:latin typeface="Times New Roman" panose="02020603050405020304" pitchFamily="18" charset="0"/>
              </a:rPr>
              <a:t>1) </a:t>
            </a:r>
            <a:r>
              <a:rPr lang="en-US" sz="2400" b="1" dirty="0" smtClean="0">
                <a:latin typeface="Times New Roman" pitchFamily="18" charset="0"/>
                <a:cs typeface="Times New Roman" pitchFamily="18" charset="0"/>
              </a:rPr>
              <a:t>location of the tennis club</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8" name="Рисунок 7" descr="Вариант-6_Задание-2.jpg"/>
          <p:cNvPicPr>
            <a:picLocks noChangeAspect="1"/>
          </p:cNvPicPr>
          <p:nvPr/>
        </p:nvPicPr>
        <p:blipFill>
          <a:blip r:embed="rId2"/>
          <a:stretch>
            <a:fillRect/>
          </a:stretch>
        </p:blipFill>
        <p:spPr>
          <a:xfrm>
            <a:off x="3224588" y="1266557"/>
            <a:ext cx="4816022" cy="3212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19449590"/>
      </p:ext>
    </p:extLst>
  </p:cSld>
  <p:clrMapOvr>
    <a:masterClrMapping/>
  </p:clrMapOvr>
  <mc:AlternateContent xmlns:mc="http://schemas.openxmlformats.org/markup-compatibility/2006">
    <mc:Choice xmlns=""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18675" y="4752509"/>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2) </a:t>
            </a:r>
            <a:r>
              <a:rPr lang="en-US" sz="2400" b="1" dirty="0" smtClean="0">
                <a:latin typeface="Times New Roman" pitchFamily="18" charset="0"/>
                <a:cs typeface="Times New Roman" pitchFamily="18" charset="0"/>
              </a:rPr>
              <a:t>opening hours</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6" name="Рисунок 5" descr="Вариант-6_Задание-2.jpg"/>
          <p:cNvPicPr>
            <a:picLocks noChangeAspect="1"/>
          </p:cNvPicPr>
          <p:nvPr/>
        </p:nvPicPr>
        <p:blipFill>
          <a:blip r:embed="rId2"/>
          <a:stretch>
            <a:fillRect/>
          </a:stretch>
        </p:blipFill>
        <p:spPr>
          <a:xfrm>
            <a:off x="3245135" y="1163815"/>
            <a:ext cx="4893022" cy="32643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1448486"/>
      </p:ext>
    </p:extLst>
  </p:cSld>
  <p:clrMapOvr>
    <a:masterClrMapping/>
  </p:clrMapOvr>
  <mc:AlternateContent xmlns:mc="http://schemas.openxmlformats.org/markup-compatibility/2006">
    <mc:Choice xmlns=""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23073" y="4778573"/>
            <a:ext cx="6096000" cy="461665"/>
          </a:xfrm>
          <a:prstGeom prst="rect">
            <a:avLst/>
          </a:prstGeom>
        </p:spPr>
        <p:txBody>
          <a:bodyPr>
            <a:spAutoFit/>
          </a:bodyPr>
          <a:lstStyle/>
          <a:p>
            <a:pPr lvl="3">
              <a:buFont typeface="Wingdings" pitchFamily="2" charset="2"/>
              <a:buChar char="ü"/>
            </a:pPr>
            <a:r>
              <a:rPr lang="en-US" sz="2400" b="1" kern="0" dirty="0" smtClean="0">
                <a:solidFill>
                  <a:sysClr val="windowText" lastClr="000000"/>
                </a:solidFill>
                <a:latin typeface="Times New Roman" panose="02020603050405020304" pitchFamily="18" charset="0"/>
              </a:rPr>
              <a:t>3)</a:t>
            </a:r>
            <a:r>
              <a:rPr lang="en-US" sz="2400" b="1" kern="0" dirty="0" smtClean="0">
                <a:solidFill>
                  <a:sysClr val="windowText" lastClr="00000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instructor's help</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6" name="Рисунок 5" descr="Вариант-6_Задание-2.jpg"/>
          <p:cNvPicPr>
            <a:picLocks noChangeAspect="1"/>
          </p:cNvPicPr>
          <p:nvPr/>
        </p:nvPicPr>
        <p:blipFill>
          <a:blip r:embed="rId2"/>
          <a:stretch>
            <a:fillRect/>
          </a:stretch>
        </p:blipFill>
        <p:spPr>
          <a:xfrm>
            <a:off x="3204039" y="1153542"/>
            <a:ext cx="4943368" cy="3297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399297162"/>
      </p:ext>
    </p:extLst>
  </p:cSld>
  <p:clrMapOvr>
    <a:masterClrMapping/>
  </p:clrMapOvr>
  <mc:AlternateContent xmlns:mc="http://schemas.openxmlformats.org/markup-compatibility/2006">
    <mc:Choice xmlns=""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82362" y="4953458"/>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4) </a:t>
            </a:r>
            <a:r>
              <a:rPr lang="en-US" sz="2400" b="1" dirty="0" smtClean="0">
                <a:latin typeface="Times New Roman" pitchFamily="18" charset="0"/>
                <a:cs typeface="Times New Roman" pitchFamily="18" charset="0"/>
              </a:rPr>
              <a:t>membership fee</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6" name="Рисунок 5" descr="Вариант-6_Задание-2.jpg"/>
          <p:cNvPicPr>
            <a:picLocks noChangeAspect="1"/>
          </p:cNvPicPr>
          <p:nvPr/>
        </p:nvPicPr>
        <p:blipFill>
          <a:blip r:embed="rId2"/>
          <a:stretch>
            <a:fillRect/>
          </a:stretch>
        </p:blipFill>
        <p:spPr>
          <a:xfrm>
            <a:off x="3378700" y="1153541"/>
            <a:ext cx="4893022" cy="32643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390577717"/>
      </p:ext>
    </p:extLst>
  </p:cSld>
  <p:clrMapOvr>
    <a:masterClrMapping/>
  </p:clrMapOvr>
  <mc:AlternateContent xmlns:mc="http://schemas.openxmlformats.org/markup-compatibility/2006">
    <mc:Choice xmlns=""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9333" y="5021215"/>
            <a:ext cx="4311630" cy="461665"/>
          </a:xfrm>
          <a:prstGeom prst="rect">
            <a:avLst/>
          </a:prstGeom>
        </p:spPr>
        <p:txBody>
          <a:bodyPr wrap="none">
            <a:spAutoFit/>
          </a:bodyPr>
          <a:lstStyle/>
          <a:p>
            <a:pPr lvl="2"/>
            <a:r>
              <a:rPr lang="en-US" sz="2400" b="1" kern="0" dirty="0" smtClean="0">
                <a:solidFill>
                  <a:sysClr val="windowText" lastClr="000000"/>
                </a:solidFill>
                <a:latin typeface="Times New Roman" panose="02020603050405020304" pitchFamily="18" charset="0"/>
              </a:rPr>
              <a:t>5) </a:t>
            </a:r>
            <a:r>
              <a:rPr lang="en-US" sz="2400" b="1" dirty="0" smtClean="0">
                <a:latin typeface="Times New Roman" pitchFamily="18" charset="0"/>
                <a:cs typeface="Times New Roman" pitchFamily="18" charset="0"/>
              </a:rPr>
              <a:t>discounts for students</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8" name="Рисунок 7" descr="Вариант-6_Задание-2.jpg"/>
          <p:cNvPicPr>
            <a:picLocks noChangeAspect="1"/>
          </p:cNvPicPr>
          <p:nvPr/>
        </p:nvPicPr>
        <p:blipFill>
          <a:blip r:embed="rId2"/>
          <a:stretch>
            <a:fillRect/>
          </a:stretch>
        </p:blipFill>
        <p:spPr>
          <a:xfrm>
            <a:off x="3193764" y="1143267"/>
            <a:ext cx="5016225" cy="3346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44081022"/>
      </p:ext>
    </p:extLst>
  </p:cSld>
  <p:clrMapOvr>
    <a:masterClrMapping/>
  </p:clrMapOvr>
  <mc:AlternateContent xmlns:mc="http://schemas.openxmlformats.org/markup-compatibility/2006">
    <mc:Choice xmlns=""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presentation_rus_2">
  <a:themeElements>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rus_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lnDef>
  </a:objectDefaults>
  <a:extraClrSchemeLst>
    <a:extraClrScheme>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_rus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_rus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_rus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_rus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_rus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_rus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_rus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_rus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_rus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_rus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_rus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916</Words>
  <Application>Microsoft Office PowerPoint</Application>
  <PresentationFormat>Произвольный</PresentationFormat>
  <Paragraphs>81</Paragraphs>
  <Slides>16</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16</vt:i4>
      </vt:variant>
    </vt:vector>
  </HeadingPairs>
  <TitlesOfParts>
    <vt:vector size="19" baseType="lpstr">
      <vt:lpstr>presentation_rus_2</vt:lpstr>
      <vt:lpstr>1_Тема Office</vt:lpstr>
      <vt:lpstr>Точечный рисунок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Altman</dc:creator>
  <cp:lastModifiedBy>Tatyana</cp:lastModifiedBy>
  <cp:revision>64</cp:revision>
  <dcterms:created xsi:type="dcterms:W3CDTF">2016-04-13T17:44:29Z</dcterms:created>
  <dcterms:modified xsi:type="dcterms:W3CDTF">2019-04-13T16:49:33Z</dcterms:modified>
</cp:coreProperties>
</file>