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tyana"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5" d="100"/>
          <a:sy n="95" d="100"/>
        </p:scale>
        <p:origin x="-108"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54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60A32-7446-4A45-B4BC-DB0A465C564F}" type="datetimeFigureOut">
              <a:rPr lang="ru-RU" smtClean="0"/>
              <a:pPr/>
              <a:t>13.04.2019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19F4D-802A-48CE-86A6-AA90FB3E0FE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DE19F4D-802A-48CE-86A6-AA90FB3E0FEE}"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Object 14"/>
          <p:cNvGraphicFramePr>
            <a:graphicFrameLocks noChangeAspect="1"/>
          </p:cNvGraphicFramePr>
          <p:nvPr userDrawn="1"/>
        </p:nvGraphicFramePr>
        <p:xfrm>
          <a:off x="222251" y="188913"/>
          <a:ext cx="1016000" cy="1104900"/>
        </p:xfrm>
        <a:graphic>
          <a:graphicData uri="http://schemas.openxmlformats.org/presentationml/2006/ole">
            <p:oleObj spid="_x0000_s2066" name="Точечный рисунок" r:id="rId4" imgW="762106" imgH="1104762" progId="PBrush">
              <p:embed/>
            </p:oleObj>
          </a:graphicData>
        </a:graphic>
      </p:graphicFrame>
      <p:pic>
        <p:nvPicPr>
          <p:cNvPr id="6" name="Picture 9"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111_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0651" y="188913"/>
            <a:ext cx="107061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1031"/>
          <p:cNvGraphicFramePr>
            <a:graphicFrameLocks noChangeAspect="1"/>
          </p:cNvGraphicFramePr>
          <p:nvPr userDrawn="1"/>
        </p:nvGraphicFramePr>
        <p:xfrm>
          <a:off x="222251" y="188913"/>
          <a:ext cx="1016000" cy="1104900"/>
        </p:xfrm>
        <a:graphic>
          <a:graphicData uri="http://schemas.openxmlformats.org/presentationml/2006/ole">
            <p:oleObj spid="_x0000_s2067" name="Точечный рисунок" r:id="rId6" imgW="762106" imgH="1104762" progId="PBrush">
              <p:embed/>
            </p:oleObj>
          </a:graphicData>
        </a:graphic>
      </p:graphicFrame>
      <p:sp>
        <p:nvSpPr>
          <p:cNvPr id="4098" name="Rectangle 2"/>
          <p:cNvSpPr>
            <a:spLocks noGrp="1" noChangeArrowheads="1"/>
          </p:cNvSpPr>
          <p:nvPr>
            <p:ph type="ctrTitle"/>
          </p:nvPr>
        </p:nvSpPr>
        <p:spPr>
          <a:xfrm>
            <a:off x="914400" y="2130427"/>
            <a:ext cx="10363200" cy="1470025"/>
          </a:xfrm>
        </p:spPr>
        <p:txBody>
          <a:bodyPr/>
          <a:lstStyle>
            <a:lvl1pPr>
              <a:defRPr/>
            </a:lvl1pPr>
          </a:lstStyle>
          <a:p>
            <a:r>
              <a:rPr lang="ru-RU"/>
              <a:t>Образец заголовка</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9" name="Rectangle 4"/>
          <p:cNvSpPr>
            <a:spLocks noGrp="1" noChangeArrowheads="1"/>
          </p:cNvSpPr>
          <p:nvPr>
            <p:ph type="dt" sz="half" idx="10"/>
          </p:nvPr>
        </p:nvSpPr>
        <p:spPr/>
        <p:txBody>
          <a:bodyPr/>
          <a:lstStyle>
            <a:lvl1pPr>
              <a:defRPr/>
            </a:lvl1pPr>
          </a:lstStyle>
          <a:p>
            <a:pPr>
              <a:defRPr/>
            </a:pPr>
            <a:endParaRPr lang="ru-RU">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0342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8092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56651" y="1412875"/>
            <a:ext cx="2743200" cy="4713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27051" y="1412875"/>
            <a:ext cx="8026400" cy="4713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72469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13985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27002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6507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21575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6638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1175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720746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52367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2968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01705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4366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340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3097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2852740"/>
            <a:ext cx="52324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45200" y="2852740"/>
            <a:ext cx="5234517"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5241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409684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34447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0499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4355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7597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412875"/>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2852739"/>
            <a:ext cx="10670117"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r>
              <a:rPr lang="ru-RU">
                <a:solidFill>
                  <a:srgbClr val="000000"/>
                </a:solidFill>
              </a:rPr>
              <a:t>М.В. Вербицкая-2014 </a:t>
            </a:r>
          </a:p>
        </p:txBody>
      </p:sp>
      <p:pic>
        <p:nvPicPr>
          <p:cNvPr id="1030" name="Picture 8" descr="prava_rus"/>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31" name="Object 14"/>
          <p:cNvGraphicFramePr>
            <a:graphicFrameLocks noChangeAspect="1"/>
          </p:cNvGraphicFramePr>
          <p:nvPr userDrawn="1"/>
        </p:nvGraphicFramePr>
        <p:xfrm>
          <a:off x="222251" y="188913"/>
          <a:ext cx="1016000" cy="1104900"/>
        </p:xfrm>
        <a:graphic>
          <a:graphicData uri="http://schemas.openxmlformats.org/presentationml/2006/ole">
            <p:oleObj spid="_x0000_s1034" name="Точечный рисунок" r:id="rId15" imgW="762106" imgH="1104762" progId="PBrush">
              <p:embed/>
            </p:oleObj>
          </a:graphicData>
        </a:graphic>
      </p:graphicFrame>
    </p:spTree>
    <p:extLst>
      <p:ext uri="{BB962C8B-B14F-4D97-AF65-F5344CB8AC3E}">
        <p14:creationId xmlns:p14="http://schemas.microsoft.com/office/powerpoint/2010/main" xmlns="" val="127453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48770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 Target="slide11.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image" Target="../media/image7.jpe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3551"/>
          <a:stretch>
            <a:fillRect/>
          </a:stretch>
        </p:blipFill>
        <p:spPr bwMode="auto">
          <a:xfrm>
            <a:off x="1510748" y="1577009"/>
            <a:ext cx="9156700" cy="4420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001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313" y="448689"/>
            <a:ext cx="11101687" cy="369332"/>
          </a:xfrm>
          <a:prstGeom prst="rect">
            <a:avLst/>
          </a:prstGeom>
        </p:spPr>
        <p:txBody>
          <a:bodyPr wrap="square">
            <a:spAutoFit/>
          </a:bodyPr>
          <a:lstStyle/>
          <a:p>
            <a:pPr lvl="0"/>
            <a:r>
              <a:rPr lang="en-US" b="1" kern="0" dirty="0">
                <a:solidFill>
                  <a:sysClr val="windowText" lastClr="000000"/>
                </a:solidFill>
                <a:latin typeface="Times New Roman" panose="02020603050405020304" pitchFamily="18" charset="0"/>
              </a:rPr>
              <a:t>Task 3. Imagine that these are photos from your photo album. Choose one photo to present to your friend.</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6" name="Прямоугольник 5"/>
          <p:cNvSpPr/>
          <p:nvPr/>
        </p:nvSpPr>
        <p:spPr>
          <a:xfrm>
            <a:off x="965789" y="4240908"/>
            <a:ext cx="9267271" cy="2154436"/>
          </a:xfrm>
          <a:prstGeom prst="rect">
            <a:avLst/>
          </a:prstGeom>
        </p:spPr>
        <p:txBody>
          <a:bodyPr wrap="square">
            <a:spAutoFit/>
          </a:bodyPr>
          <a:lstStyle/>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have to start speaking in 1.5 minutes and will speak for not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more than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2 minutes (12–15 sentences). </a:t>
            </a:r>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In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your talk remember to speak about:</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where and when the photo was taken</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what/who is in the photo</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 is happening</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keep the photo in your album</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decided to show the picture to your friend</a:t>
            </a:r>
          </a:p>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have to talk continuously, starting with</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rPr>
              <a:t>I’ve chosen photo number …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p>
          <a:p>
            <a:pPr lvl="0" algn="r"/>
            <a:r>
              <a:rPr lang="en-US" kern="0" dirty="0" smtClean="0">
                <a:solidFill>
                  <a:sysClr val="windowText" lastClr="000000"/>
                </a:solidFill>
                <a:latin typeface="Times New Roman" panose="02020603050405020304" pitchFamily="18" charset="0"/>
              </a:rPr>
              <a:t>(In 1,5 minutes click on the photo you’ve chosen)</a:t>
            </a:r>
            <a:endParaRPr kumimoji="0" lang="ru-RU" i="0" u="none" strike="noStrike" kern="0" cap="none" spc="0" normalizeH="0" baseline="0" noProof="0" dirty="0">
              <a:ln>
                <a:noFill/>
              </a:ln>
              <a:solidFill>
                <a:sysClr val="windowText" lastClr="000000"/>
              </a:solidFill>
              <a:effectLst/>
              <a:uLnTx/>
              <a:uFillTx/>
            </a:endParaRPr>
          </a:p>
        </p:txBody>
      </p:sp>
      <p:sp>
        <p:nvSpPr>
          <p:cNvPr id="7" name="Кольцо 6"/>
          <p:cNvSpPr/>
          <p:nvPr/>
        </p:nvSpPr>
        <p:spPr>
          <a:xfrm>
            <a:off x="9941844" y="4563512"/>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8" name="Арка 7"/>
          <p:cNvSpPr/>
          <p:nvPr/>
        </p:nvSpPr>
        <p:spPr>
          <a:xfrm rot="5400000">
            <a:off x="9900112" y="4551283"/>
            <a:ext cx="1625461"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5" name="TextBox 14"/>
          <p:cNvSpPr txBox="1"/>
          <p:nvPr/>
        </p:nvSpPr>
        <p:spPr>
          <a:xfrm>
            <a:off x="2119306" y="1049302"/>
            <a:ext cx="926216" cy="369332"/>
          </a:xfrm>
          <a:prstGeom prst="rect">
            <a:avLst/>
          </a:prstGeom>
          <a:noFill/>
        </p:spPr>
        <p:txBody>
          <a:bodyPr wrap="none" rtlCol="0">
            <a:spAutoFit/>
          </a:bodyPr>
          <a:lstStyle/>
          <a:p>
            <a:r>
              <a:rPr lang="en-US" b="1" dirty="0" smtClean="0"/>
              <a:t>Photo 1</a:t>
            </a:r>
            <a:endParaRPr lang="ru-RU" b="1" dirty="0"/>
          </a:p>
        </p:txBody>
      </p:sp>
      <p:sp>
        <p:nvSpPr>
          <p:cNvPr id="16" name="TextBox 15"/>
          <p:cNvSpPr txBox="1"/>
          <p:nvPr/>
        </p:nvSpPr>
        <p:spPr>
          <a:xfrm>
            <a:off x="6405415" y="1059577"/>
            <a:ext cx="926216" cy="369332"/>
          </a:xfrm>
          <a:prstGeom prst="rect">
            <a:avLst/>
          </a:prstGeom>
          <a:noFill/>
        </p:spPr>
        <p:txBody>
          <a:bodyPr wrap="none" rtlCol="0">
            <a:spAutoFit/>
          </a:bodyPr>
          <a:lstStyle/>
          <a:p>
            <a:r>
              <a:rPr lang="en-US" b="1" dirty="0" smtClean="0"/>
              <a:t>Photo 2</a:t>
            </a:r>
            <a:endParaRPr lang="ru-RU" b="1" dirty="0"/>
          </a:p>
        </p:txBody>
      </p:sp>
      <p:sp>
        <p:nvSpPr>
          <p:cNvPr id="17" name="TextBox 16"/>
          <p:cNvSpPr txBox="1"/>
          <p:nvPr/>
        </p:nvSpPr>
        <p:spPr>
          <a:xfrm>
            <a:off x="9499128" y="1056451"/>
            <a:ext cx="926216" cy="369332"/>
          </a:xfrm>
          <a:prstGeom prst="rect">
            <a:avLst/>
          </a:prstGeom>
          <a:noFill/>
        </p:spPr>
        <p:txBody>
          <a:bodyPr wrap="none" rtlCol="0">
            <a:spAutoFit/>
          </a:bodyPr>
          <a:lstStyle/>
          <a:p>
            <a:r>
              <a:rPr lang="en-US" b="1" dirty="0" smtClean="0"/>
              <a:t>Photo 3</a:t>
            </a:r>
            <a:endParaRPr lang="ru-RU" b="1" dirty="0"/>
          </a:p>
        </p:txBody>
      </p:sp>
      <p:pic>
        <p:nvPicPr>
          <p:cNvPr id="19" name="Рисунок 18" descr="Вариант-4_Задание-3-1.jpg">
            <a:hlinkClick r:id="rId2" action="ppaction://hlinksldjump"/>
          </p:cNvPr>
          <p:cNvPicPr>
            <a:picLocks noChangeAspect="1"/>
          </p:cNvPicPr>
          <p:nvPr/>
        </p:nvPicPr>
        <p:blipFill>
          <a:blip r:embed="rId3"/>
          <a:stretch>
            <a:fillRect/>
          </a:stretch>
        </p:blipFill>
        <p:spPr>
          <a:xfrm>
            <a:off x="697144" y="1441218"/>
            <a:ext cx="3844033" cy="2564519"/>
          </a:xfrm>
          <a:prstGeom prst="rect">
            <a:avLst/>
          </a:prstGeom>
        </p:spPr>
      </p:pic>
      <p:pic>
        <p:nvPicPr>
          <p:cNvPr id="22" name="Рисунок 21" descr="Вариант-4_Задание-3-2.jpg">
            <a:hlinkClick r:id="rId4" action="ppaction://hlinksldjump"/>
          </p:cNvPr>
          <p:cNvPicPr>
            <a:picLocks noChangeAspect="1"/>
          </p:cNvPicPr>
          <p:nvPr/>
        </p:nvPicPr>
        <p:blipFill>
          <a:blip r:embed="rId5"/>
          <a:stretch>
            <a:fillRect/>
          </a:stretch>
        </p:blipFill>
        <p:spPr>
          <a:xfrm>
            <a:off x="4960920" y="1461766"/>
            <a:ext cx="3799607" cy="2534881"/>
          </a:xfrm>
          <a:prstGeom prst="rect">
            <a:avLst/>
          </a:prstGeom>
        </p:spPr>
      </p:pic>
      <p:pic>
        <p:nvPicPr>
          <p:cNvPr id="23" name="Рисунок 22" descr="Вариант-4_Задание-3-3.jpg">
            <a:hlinkClick r:id="rId6" action="ppaction://hlinksldjump"/>
          </p:cNvPr>
          <p:cNvPicPr>
            <a:picLocks noChangeAspect="1"/>
          </p:cNvPicPr>
          <p:nvPr/>
        </p:nvPicPr>
        <p:blipFill>
          <a:blip r:embed="rId7" cstate="print"/>
          <a:stretch>
            <a:fillRect/>
          </a:stretch>
        </p:blipFill>
        <p:spPr>
          <a:xfrm>
            <a:off x="9120597" y="1407560"/>
            <a:ext cx="1733774" cy="2599361"/>
          </a:xfrm>
          <a:prstGeom prst="rect">
            <a:avLst/>
          </a:prstGeom>
        </p:spPr>
      </p:pic>
    </p:spTree>
    <p:extLst>
      <p:ext uri="{BB962C8B-B14F-4D97-AF65-F5344CB8AC3E}">
        <p14:creationId xmlns:p14="http://schemas.microsoft.com/office/powerpoint/2010/main" xmlns="" val="631989304"/>
      </p:ext>
    </p:extLst>
  </p:cSld>
  <p:clrMapOvr>
    <a:masterClrMapping/>
  </p:clrMapOvr>
  <mc:AlternateContent xmlns:mc="http://schemas.openxmlformats.org/markup-compatibility/2006">
    <mc:Choice xmlns:p14="http://schemas.microsoft.com/office/powerpoint/2010/main" xmlns="" Requires="p14">
      <p:transition spd="slow" p14:dur="2000" advTm="100000"/>
    </mc:Choice>
    <mc:Fallback>
      <p:transition spd="slow" advTm="10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9000"/>
                                        <p:tgtEl>
                                          <p:spTgt spid="7"/>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44611" y="2279191"/>
            <a:ext cx="4837044" cy="31393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ndParaRPr>
          </a:p>
        </p:txBody>
      </p:sp>
      <p:sp>
        <p:nvSpPr>
          <p:cNvPr id="10" name="Кольцо 9"/>
          <p:cNvSpPr/>
          <p:nvPr/>
        </p:nvSpPr>
        <p:spPr>
          <a:xfrm>
            <a:off x="9947121" y="32461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9947120" y="324610"/>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2" name="Стрелка вправо 1">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9" name="Рисунок 8" descr="Вариант-4_Задание-3-1.jpg"/>
          <p:cNvPicPr>
            <a:picLocks noChangeAspect="1"/>
          </p:cNvPicPr>
          <p:nvPr/>
        </p:nvPicPr>
        <p:blipFill>
          <a:blip r:embed="rId3"/>
          <a:stretch>
            <a:fillRect/>
          </a:stretch>
        </p:blipFill>
        <p:spPr>
          <a:xfrm>
            <a:off x="296452" y="1235734"/>
            <a:ext cx="6186645" cy="4127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0545909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73228" y="2018466"/>
            <a:ext cx="4731026" cy="3139321"/>
          </a:xfrm>
          <a:prstGeom prst="rect">
            <a:avLst/>
          </a:prstGeom>
        </p:spPr>
        <p:txBody>
          <a:bodyPr wrap="square">
            <a:spAutoFit/>
          </a:bodyPr>
          <a:lstStyle/>
          <a:p>
            <a:pPr lvl="0">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10" name="Кольцо 9"/>
          <p:cNvSpPr/>
          <p:nvPr/>
        </p:nvSpPr>
        <p:spPr>
          <a:xfrm>
            <a:off x="10075910" y="157184"/>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10075910" y="157184"/>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709996" y="613624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9" name="Рисунок 8" descr="Вариант-4_Задание-3-2.jpg"/>
          <p:cNvPicPr>
            <a:picLocks noChangeAspect="1"/>
          </p:cNvPicPr>
          <p:nvPr/>
        </p:nvPicPr>
        <p:blipFill>
          <a:blip r:embed="rId3"/>
          <a:stretch>
            <a:fillRect/>
          </a:stretch>
        </p:blipFill>
        <p:spPr>
          <a:xfrm>
            <a:off x="481386" y="1348751"/>
            <a:ext cx="5509033" cy="3675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67038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89497" y="2289467"/>
            <a:ext cx="4594024" cy="3228448"/>
          </a:xfrm>
          <a:prstGeom prst="rect">
            <a:avLst/>
          </a:prstGeom>
        </p:spPr>
        <p:txBody>
          <a:bodyPr wrap="square">
            <a:spAutoFit/>
          </a:bodyPr>
          <a:lstStyle/>
          <a:p>
            <a:pPr lvl="0">
              <a:lnSpc>
                <a:spcPct val="150000"/>
              </a:lnSpc>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8" name="Кольцо 7"/>
          <p:cNvSpPr/>
          <p:nvPr/>
        </p:nvSpPr>
        <p:spPr>
          <a:xfrm>
            <a:off x="9934242" y="33686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Кольцо 8"/>
          <p:cNvSpPr/>
          <p:nvPr/>
        </p:nvSpPr>
        <p:spPr>
          <a:xfrm>
            <a:off x="9934242" y="336859"/>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11" name="Рисунок 10" descr="Вариант-4_Задание-3-3.jpg"/>
          <p:cNvPicPr>
            <a:picLocks noChangeAspect="1"/>
          </p:cNvPicPr>
          <p:nvPr/>
        </p:nvPicPr>
        <p:blipFill>
          <a:blip r:embed="rId3"/>
          <a:stretch>
            <a:fillRect/>
          </a:stretch>
        </p:blipFill>
        <p:spPr>
          <a:xfrm>
            <a:off x="1250591" y="421240"/>
            <a:ext cx="3919838" cy="587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73455845"/>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9000"/>
                                        <p:tgtEl>
                                          <p:spTgt spid="8"/>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47" y="373230"/>
            <a:ext cx="9223513"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4. Study the </a:t>
            </a:r>
            <a:r>
              <a:rPr lang="en-US" b="1" dirty="0" err="1">
                <a:latin typeface="Times New Roman" pitchFamily="18" charset="0"/>
                <a:cs typeface="Times New Roman" pitchFamily="18" charset="0"/>
              </a:rPr>
              <a:t>twо</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phоtоgraphs</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 In 1.5 minutes be ready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cоmpare</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and</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ntrast</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the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graphs:</a:t>
            </a: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sysClr val="windowText" lastClr="000000"/>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which of the leisure activities presented in the pictures you’d prefer;</a:t>
            </a:r>
            <a:endParaRPr kumimoji="0" lang="en-US"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why.</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TextBox 8"/>
          <p:cNvSpPr txBox="1"/>
          <p:nvPr/>
        </p:nvSpPr>
        <p:spPr>
          <a:xfrm>
            <a:off x="1261785" y="4298470"/>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8840836" y="4328546"/>
            <a:ext cx="926216" cy="369332"/>
          </a:xfrm>
          <a:prstGeom prst="rect">
            <a:avLst/>
          </a:prstGeom>
          <a:noFill/>
        </p:spPr>
        <p:txBody>
          <a:bodyPr wrap="none" rtlCol="0">
            <a:spAutoFit/>
          </a:bodyPr>
          <a:lstStyle/>
          <a:p>
            <a:r>
              <a:rPr lang="en-US" b="1" dirty="0" smtClean="0"/>
              <a:t>Photo 2</a:t>
            </a:r>
            <a:endParaRPr lang="ru-RU" b="1" dirty="0"/>
          </a:p>
        </p:txBody>
      </p:sp>
      <p:pic>
        <p:nvPicPr>
          <p:cNvPr id="15" name="Рисунок 14" descr="Вариант-4_Задание-4-1.jpg"/>
          <p:cNvPicPr>
            <a:picLocks noChangeAspect="1"/>
          </p:cNvPicPr>
          <p:nvPr/>
        </p:nvPicPr>
        <p:blipFill>
          <a:blip r:embed="rId2"/>
          <a:stretch>
            <a:fillRect/>
          </a:stretch>
        </p:blipFill>
        <p:spPr>
          <a:xfrm>
            <a:off x="2401298" y="2856216"/>
            <a:ext cx="2453325" cy="3678148"/>
          </a:xfrm>
          <a:prstGeom prst="rect">
            <a:avLst/>
          </a:prstGeom>
          <a:ln>
            <a:noFill/>
          </a:ln>
          <a:effectLst>
            <a:outerShdw blurRad="292100" dist="139700" dir="2700000" algn="tl" rotWithShape="0">
              <a:srgbClr val="333333">
                <a:alpha val="65000"/>
              </a:srgbClr>
            </a:outerShdw>
          </a:effectLst>
        </p:spPr>
      </p:pic>
      <p:pic>
        <p:nvPicPr>
          <p:cNvPr id="16" name="Рисунок 15" descr="Вариант-4_Задание-4-2.jpg"/>
          <p:cNvPicPr>
            <a:picLocks noChangeAspect="1"/>
          </p:cNvPicPr>
          <p:nvPr/>
        </p:nvPicPr>
        <p:blipFill>
          <a:blip r:embed="rId3"/>
          <a:stretch>
            <a:fillRect/>
          </a:stretch>
        </p:blipFill>
        <p:spPr>
          <a:xfrm>
            <a:off x="6017801" y="2845942"/>
            <a:ext cx="2478927" cy="3716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0484534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7" y="94934"/>
            <a:ext cx="9475304"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С</a:t>
            </a:r>
            <a:r>
              <a:rPr kumimoji="0" lang="en-US" sz="1400" b="1" i="0" u="none" strike="noStrike" kern="0" cap="none" spc="0" normalizeH="0" baseline="0" noProof="0" dirty="0" err="1">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mpare</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and</a:t>
            </a: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ntrast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the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ph</a:t>
            </a:r>
            <a:r>
              <a:rPr kumimoji="0" lang="ru-RU" sz="1400" b="1" i="0" u="none" strike="noStrike" kern="0" cap="none" spc="0" normalizeH="0" baseline="0" noProof="0" dirty="0">
                <a:ln>
                  <a:noFill/>
                </a:ln>
                <a:solidFill>
                  <a:prstClr val="black"/>
                </a:solidFill>
                <a:effectLst/>
                <a:uLnTx/>
                <a:uFillTx/>
                <a:latin typeface="Cambria,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t</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graphs:</a:t>
            </a: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prstClr val="black"/>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which of the leisure activities presented in the pictures you’d prefer;</a:t>
            </a:r>
            <a:endParaRPr lang="en-US" kern="0" dirty="0">
              <a:solidFill>
                <a:sysClr val="windowText" lastClr="000000"/>
              </a:solidFill>
              <a:latin typeface="Times New Roman" panose="02020603050405020304" pitchFamily="18" charset="0"/>
            </a:endParaRPr>
          </a:p>
          <a:p>
            <a:pPr lvl="1">
              <a:defRPr/>
            </a:pPr>
            <a:r>
              <a:rPr kumimoji="0" lang="en-US" b="0" i="0" u="none" strike="noStrike" kern="0" cap="none" spc="0" normalizeH="0" baseline="0" noProof="0" dirty="0" smtClean="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why.</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prstClr val="black"/>
              </a:solidFill>
              <a:effectLst/>
              <a:uLnTx/>
              <a:uFillTx/>
            </a:endParaRPr>
          </a:p>
        </p:txBody>
      </p:sp>
      <p:sp>
        <p:nvSpPr>
          <p:cNvPr id="6" name="Кольцо 5"/>
          <p:cNvSpPr/>
          <p:nvPr/>
        </p:nvSpPr>
        <p:spPr>
          <a:xfrm>
            <a:off x="10037273" y="220187"/>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7" name="Кольцо 6"/>
          <p:cNvSpPr/>
          <p:nvPr/>
        </p:nvSpPr>
        <p:spPr>
          <a:xfrm>
            <a:off x="10037273" y="220186"/>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TextBox 10"/>
          <p:cNvSpPr txBox="1"/>
          <p:nvPr/>
        </p:nvSpPr>
        <p:spPr>
          <a:xfrm>
            <a:off x="1262084" y="4094923"/>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9134621" y="4183072"/>
            <a:ext cx="926216" cy="369332"/>
          </a:xfrm>
          <a:prstGeom prst="rect">
            <a:avLst/>
          </a:prstGeom>
          <a:noFill/>
        </p:spPr>
        <p:txBody>
          <a:bodyPr wrap="none" rtlCol="0">
            <a:spAutoFit/>
          </a:bodyPr>
          <a:lstStyle/>
          <a:p>
            <a:r>
              <a:rPr lang="en-US" b="1" dirty="0" smtClean="0"/>
              <a:t>Photo 2</a:t>
            </a:r>
            <a:endParaRPr lang="ru-RU" b="1" dirty="0"/>
          </a:p>
        </p:txBody>
      </p:sp>
      <p:pic>
        <p:nvPicPr>
          <p:cNvPr id="15" name="Рисунок 14" descr="Вариант-4_Задание-4-1.jpg"/>
          <p:cNvPicPr>
            <a:picLocks noChangeAspect="1"/>
          </p:cNvPicPr>
          <p:nvPr/>
        </p:nvPicPr>
        <p:blipFill>
          <a:blip r:embed="rId2"/>
          <a:stretch>
            <a:fillRect/>
          </a:stretch>
        </p:blipFill>
        <p:spPr>
          <a:xfrm>
            <a:off x="2462942" y="2373330"/>
            <a:ext cx="2776877" cy="4163233"/>
          </a:xfrm>
          <a:prstGeom prst="rect">
            <a:avLst/>
          </a:prstGeom>
          <a:ln>
            <a:noFill/>
          </a:ln>
          <a:effectLst>
            <a:outerShdw blurRad="292100" dist="139700" dir="2700000" algn="tl" rotWithShape="0">
              <a:srgbClr val="333333">
                <a:alpha val="65000"/>
              </a:srgbClr>
            </a:outerShdw>
          </a:effectLst>
        </p:spPr>
      </p:pic>
      <p:pic>
        <p:nvPicPr>
          <p:cNvPr id="16" name="Рисунок 15" descr="Вариант-4_Задание-4-2.jpg"/>
          <p:cNvPicPr>
            <a:picLocks noChangeAspect="1"/>
          </p:cNvPicPr>
          <p:nvPr/>
        </p:nvPicPr>
        <p:blipFill>
          <a:blip r:embed="rId3"/>
          <a:stretch>
            <a:fillRect/>
          </a:stretch>
        </p:blipFill>
        <p:spPr>
          <a:xfrm>
            <a:off x="5935608" y="2360862"/>
            <a:ext cx="2787152" cy="4178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5482828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9000"/>
                                        <p:tgtEl>
                                          <p:spTgt spid="6"/>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9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76" y="2967335"/>
            <a:ext cx="7360862"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ysClr val="windowText" lastClr="000000"/>
                </a:solidFill>
                <a:effectLst>
                  <a:outerShdw blurRad="38100" dist="19050" dir="2700000" algn="tl" rotWithShape="0">
                    <a:schemeClr val="dk1">
                      <a:alpha val="40000"/>
                    </a:schemeClr>
                  </a:outerShdw>
                </a:effectLst>
                <a:uLnTx/>
                <a:uFillTx/>
              </a:rPr>
              <a:t>This is the end of the task</a:t>
            </a:r>
            <a:endParaRPr kumimoji="0" lang="ru-RU"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endParaRPr>
          </a:p>
        </p:txBody>
      </p:sp>
    </p:spTree>
    <p:extLst>
      <p:ext uri="{BB962C8B-B14F-4D97-AF65-F5344CB8AC3E}">
        <p14:creationId xmlns:p14="http://schemas.microsoft.com/office/powerpoint/2010/main" xmlns="" val="423094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587" y="2149826"/>
            <a:ext cx="11124840" cy="4154984"/>
          </a:xfrm>
          <a:prstGeom prst="rect">
            <a:avLst/>
          </a:prstGeom>
        </p:spPr>
        <p:txBody>
          <a:bodyPr wrap="square">
            <a:spAutoFit/>
          </a:bodyPr>
          <a:lstStyle/>
          <a:p>
            <a:r>
              <a:rPr lang="en-US" sz="2400" dirty="0" smtClean="0"/>
              <a:t>     Looking at Earth facts about the word Earth, we learn that not everyone agrees whether the word should be capitalized. Originally, the word earth wasn't capitalized. Once the word Earth began to be used in scientific circles, it started to be capitalized when compared to other planets, such as Mars, Neptune and Jupiter. Following the historical Earth facts about how the word Earth originated, we see that it comes from Old English, which is one of the Germanic languages. Digging deeper into historical Earth facts, we find that this old Germanic word actually dates back to the time of the Indo-Europeans. This early culture dates from some time around 5000 B.C.E.</a:t>
            </a:r>
            <a:endParaRPr lang="ru-RU" sz="2400" dirty="0" smtClean="0"/>
          </a:p>
          <a:p>
            <a:r>
              <a:rPr lang="en-US" sz="2400" dirty="0" smtClean="0"/>
              <a:t>     Linguists have revealed Earth facts about the origin of the word. The word changed its pronunciation over time until it became the word that we pronounce as earth today. It shows to us how a language can change over thousands of years.</a:t>
            </a:r>
            <a:endParaRPr lang="ru-RU" sz="2400" dirty="0"/>
          </a:p>
        </p:txBody>
      </p:sp>
      <p:sp>
        <p:nvSpPr>
          <p:cNvPr id="3" name="Прямоугольник 2"/>
          <p:cNvSpPr/>
          <p:nvPr/>
        </p:nvSpPr>
        <p:spPr>
          <a:xfrm>
            <a:off x="433588" y="111187"/>
            <a:ext cx="8027831"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Imagine that you are preparing a project with your friend. You have found some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interesting material for the presentation and you want to read this text to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friend. You have 1.5 minutes to read the text silently, then be ready to read it out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aloud. You will not have more than 1.5 minutes to read it.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Кольцо 3"/>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3636784868"/>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9000"/>
                                        <p:tgtEl>
                                          <p:spTgt spid="4"/>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2806" y="1137629"/>
            <a:ext cx="10433140" cy="4893647"/>
          </a:xfrm>
          <a:prstGeom prst="rect">
            <a:avLst/>
          </a:prstGeom>
        </p:spPr>
        <p:txBody>
          <a:bodyPr wrap="square">
            <a:spAutoFit/>
          </a:bodyPr>
          <a:lstStyle/>
          <a:p>
            <a:r>
              <a:rPr lang="en-US" sz="2400" b="1" dirty="0" smtClean="0"/>
              <a:t>     Looking at Earth facts about the word Earth, we learn that not everyone agrees whether the word should be capitalized. Originally, the word earth wasn't capitalized. Once the word Earth began to be used in scientific circles, it started to be capitalized when compared to other planets, such as Mars, Neptune and Jupiter. Following the historical Earth facts about how the word Earth originated, we see that it comes from Old English, which is one of the Germanic languages. Digging deeper into historical Earth facts, we find that this old Germanic word actually dates back to the time of the Indo-Europeans. This early culture dates from some time around 5000 B.C.E.</a:t>
            </a:r>
            <a:endParaRPr lang="ru-RU" sz="2400" b="1" dirty="0" smtClean="0"/>
          </a:p>
          <a:p>
            <a:r>
              <a:rPr lang="en-US" sz="2400" b="1" dirty="0" smtClean="0"/>
              <a:t>     Linguists have revealed Earth facts about the origin of the word. The word changed its pronunciation over time until it became the word that we pronounce as earth today. It shows to us how a language can change over thousands of years.</a:t>
            </a:r>
            <a:endParaRPr lang="ru-RU" sz="2400" b="1" dirty="0"/>
          </a:p>
        </p:txBody>
      </p:sp>
      <p:sp>
        <p:nvSpPr>
          <p:cNvPr id="3" name="Кольцо 2"/>
          <p:cNvSpPr/>
          <p:nvPr/>
        </p:nvSpPr>
        <p:spPr>
          <a:xfrm>
            <a:off x="10457644" y="279796"/>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5" name="Арка 4"/>
          <p:cNvSpPr/>
          <p:nvPr/>
        </p:nvSpPr>
        <p:spPr>
          <a:xfrm rot="5400000">
            <a:off x="10450131" y="263518"/>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958042487"/>
      </p:ext>
    </p:extLst>
  </p:cSld>
  <p:clrMapOvr>
    <a:masterClrMapping/>
  </p:clrMapOvr>
  <mc:AlternateContent xmlns:mc="http://schemas.openxmlformats.org/markup-compatibility/2006">
    <mc:Choice xmlns:p14="http://schemas.microsoft.com/office/powerpoint/2010/main" xmlns=""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9000"/>
                                        <p:tgtEl>
                                          <p:spTgt spid="3"/>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27" y="166283"/>
            <a:ext cx="339516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2. Study the advertisement.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862722" y="3913485"/>
            <a:ext cx="10654607" cy="2585323"/>
          </a:xfrm>
          <a:prstGeom prst="rect">
            <a:avLst/>
          </a:prstGeom>
        </p:spPr>
        <p:txBody>
          <a:bodyPr wrap="square">
            <a:spAutoFit/>
          </a:bodyPr>
          <a:lstStyle/>
          <a:p>
            <a:r>
              <a:rPr lang="en-US" b="1" dirty="0" smtClean="0">
                <a:latin typeface="Times New Roman" pitchFamily="18" charset="0"/>
                <a:cs typeface="Times New Roman" pitchFamily="18" charset="0"/>
              </a:rPr>
              <a:t>You are considering going to the skating rink and now you'd like to get more information. In 1.5 minutes you are to ask five direct questions to find out about the following:</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location</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opening hours</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entrance fee</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if there is equipment for rent </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number of instructors available</a:t>
            </a:r>
            <a:endParaRPr lang="ru-RU" b="1" dirty="0" smtClean="0">
              <a:latin typeface="Times New Roman" pitchFamily="18" charset="0"/>
              <a:cs typeface="Times New Roman" pitchFamily="18" charset="0"/>
            </a:endParaRPr>
          </a:p>
          <a:p>
            <a:pPr lvl="0"/>
            <a:endPar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You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have 20 seconds to ask each question.</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6"/>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9" name="Рисунок 8" descr="Вариант-4_Задание-2.jpg"/>
          <p:cNvPicPr>
            <a:picLocks noChangeAspect="1"/>
          </p:cNvPicPr>
          <p:nvPr/>
        </p:nvPicPr>
        <p:blipFill>
          <a:blip r:embed="rId2"/>
          <a:stretch>
            <a:fillRect/>
          </a:stretch>
        </p:blipFill>
        <p:spPr>
          <a:xfrm>
            <a:off x="3748569" y="631486"/>
            <a:ext cx="4213903" cy="3172467"/>
          </a:xfrm>
          <a:prstGeom prst="rect">
            <a:avLst/>
          </a:prstGeom>
        </p:spPr>
      </p:pic>
    </p:spTree>
    <p:extLst>
      <p:ext uri="{BB962C8B-B14F-4D97-AF65-F5344CB8AC3E}">
        <p14:creationId xmlns:p14="http://schemas.microsoft.com/office/powerpoint/2010/main" xmlns="" val="190630120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1828" y="4702702"/>
            <a:ext cx="5815072" cy="461665"/>
          </a:xfrm>
          <a:prstGeom prst="rect">
            <a:avLst/>
          </a:prstGeom>
        </p:spPr>
        <p:txBody>
          <a:bodyPr wrap="square">
            <a:spAutoFit/>
          </a:bodyPr>
          <a:lstStyle/>
          <a:p>
            <a:pPr lvl="5"/>
            <a:r>
              <a:rPr lang="en-US" sz="2400" b="1" kern="0" dirty="0" smtClean="0">
                <a:solidFill>
                  <a:sysClr val="windowText" lastClr="000000"/>
                </a:solidFill>
                <a:latin typeface="Times New Roman" panose="02020603050405020304" pitchFamily="18" charset="0"/>
              </a:rPr>
              <a:t>1) </a:t>
            </a:r>
            <a:r>
              <a:rPr lang="en-US" sz="2400" b="1" dirty="0" smtClean="0">
                <a:latin typeface="Times New Roman" pitchFamily="18" charset="0"/>
                <a:cs typeface="Times New Roman" pitchFamily="18" charset="0"/>
              </a:rPr>
              <a:t>location</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4_Задание-2.jpg"/>
          <p:cNvPicPr>
            <a:picLocks noChangeAspect="1"/>
          </p:cNvPicPr>
          <p:nvPr/>
        </p:nvPicPr>
        <p:blipFill>
          <a:blip r:embed="rId2"/>
          <a:stretch>
            <a:fillRect/>
          </a:stretch>
        </p:blipFill>
        <p:spPr>
          <a:xfrm>
            <a:off x="3748569" y="1186290"/>
            <a:ext cx="4213903" cy="3172467"/>
          </a:xfrm>
          <a:prstGeom prst="rect">
            <a:avLst/>
          </a:prstGeom>
        </p:spPr>
      </p:pic>
    </p:spTree>
    <p:extLst>
      <p:ext uri="{BB962C8B-B14F-4D97-AF65-F5344CB8AC3E}">
        <p14:creationId xmlns:p14="http://schemas.microsoft.com/office/powerpoint/2010/main" xmlns="" val="219449590"/>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98819" y="4444284"/>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2) </a:t>
            </a:r>
            <a:r>
              <a:rPr lang="en-US" sz="2400" b="1" dirty="0" smtClean="0">
                <a:latin typeface="Times New Roman" pitchFamily="18" charset="0"/>
                <a:cs typeface="Times New Roman" pitchFamily="18" charset="0"/>
              </a:rPr>
              <a:t>opening hours</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9" name="Рисунок 8" descr="Вариант-4_Задание-2.jpg"/>
          <p:cNvPicPr>
            <a:picLocks noChangeAspect="1"/>
          </p:cNvPicPr>
          <p:nvPr/>
        </p:nvPicPr>
        <p:blipFill>
          <a:blip r:embed="rId2"/>
          <a:stretch>
            <a:fillRect/>
          </a:stretch>
        </p:blipFill>
        <p:spPr>
          <a:xfrm>
            <a:off x="3748569" y="1165742"/>
            <a:ext cx="4213903" cy="3172467"/>
          </a:xfrm>
          <a:prstGeom prst="rect">
            <a:avLst/>
          </a:prstGeom>
        </p:spPr>
      </p:pic>
    </p:spTree>
    <p:extLst>
      <p:ext uri="{BB962C8B-B14F-4D97-AF65-F5344CB8AC3E}">
        <p14:creationId xmlns:p14="http://schemas.microsoft.com/office/powerpoint/2010/main" xmlns="" val="361448486"/>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71036" y="4593638"/>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3) </a:t>
            </a:r>
            <a:r>
              <a:rPr lang="en-US" sz="2400" b="1" dirty="0" smtClean="0">
                <a:latin typeface="Times New Roman" pitchFamily="18" charset="0"/>
                <a:cs typeface="Times New Roman" pitchFamily="18" charset="0"/>
              </a:rPr>
              <a:t>entrance fee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4_Задание-2.jpg"/>
          <p:cNvPicPr>
            <a:picLocks noChangeAspect="1"/>
          </p:cNvPicPr>
          <p:nvPr/>
        </p:nvPicPr>
        <p:blipFill>
          <a:blip r:embed="rId2"/>
          <a:stretch>
            <a:fillRect/>
          </a:stretch>
        </p:blipFill>
        <p:spPr>
          <a:xfrm>
            <a:off x="3769118" y="1196565"/>
            <a:ext cx="4213903" cy="3172467"/>
          </a:xfrm>
          <a:prstGeom prst="rect">
            <a:avLst/>
          </a:prstGeom>
        </p:spPr>
      </p:pic>
    </p:spTree>
    <p:extLst>
      <p:ext uri="{BB962C8B-B14F-4D97-AF65-F5344CB8AC3E}">
        <p14:creationId xmlns:p14="http://schemas.microsoft.com/office/powerpoint/2010/main" xmlns="" val="239929716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88512" y="4655508"/>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4) </a:t>
            </a:r>
            <a:r>
              <a:rPr lang="en-US" sz="2400" b="1" dirty="0" smtClean="0">
                <a:latin typeface="Times New Roman" pitchFamily="18" charset="0"/>
                <a:cs typeface="Times New Roman" pitchFamily="18" charset="0"/>
              </a:rPr>
              <a:t>if there is equipment for rent </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4_Задание-2.jpg"/>
          <p:cNvPicPr>
            <a:picLocks noChangeAspect="1"/>
          </p:cNvPicPr>
          <p:nvPr/>
        </p:nvPicPr>
        <p:blipFill>
          <a:blip r:embed="rId2"/>
          <a:stretch>
            <a:fillRect/>
          </a:stretch>
        </p:blipFill>
        <p:spPr>
          <a:xfrm>
            <a:off x="3738295" y="1206838"/>
            <a:ext cx="4213903" cy="3172467"/>
          </a:xfrm>
          <a:prstGeom prst="rect">
            <a:avLst/>
          </a:prstGeom>
        </p:spPr>
      </p:pic>
    </p:spTree>
    <p:extLst>
      <p:ext uri="{BB962C8B-B14F-4D97-AF65-F5344CB8AC3E}">
        <p14:creationId xmlns:p14="http://schemas.microsoft.com/office/powerpoint/2010/main" xmlns="" val="1390577717"/>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0835" y="4558878"/>
            <a:ext cx="5581208" cy="461665"/>
          </a:xfrm>
          <a:prstGeom prst="rect">
            <a:avLst/>
          </a:prstGeom>
        </p:spPr>
        <p:txBody>
          <a:bodyPr wrap="none">
            <a:spAutoFit/>
          </a:bodyPr>
          <a:lstStyle/>
          <a:p>
            <a:pPr lvl="2"/>
            <a:r>
              <a:rPr lang="en-US" sz="2400" b="1" kern="0" dirty="0" smtClean="0">
                <a:solidFill>
                  <a:sysClr val="windowText" lastClr="000000"/>
                </a:solidFill>
                <a:latin typeface="Times New Roman" panose="02020603050405020304" pitchFamily="18" charset="0"/>
              </a:rPr>
              <a:t>5) </a:t>
            </a:r>
            <a:r>
              <a:rPr lang="en-US" sz="2400" b="1" dirty="0" smtClean="0">
                <a:latin typeface="Times New Roman" pitchFamily="18" charset="0"/>
                <a:cs typeface="Times New Roman" pitchFamily="18" charset="0"/>
              </a:rPr>
              <a:t>number of instructors available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4_Задание-2.jpg"/>
          <p:cNvPicPr>
            <a:picLocks noChangeAspect="1"/>
          </p:cNvPicPr>
          <p:nvPr/>
        </p:nvPicPr>
        <p:blipFill>
          <a:blip r:embed="rId2"/>
          <a:stretch>
            <a:fillRect/>
          </a:stretch>
        </p:blipFill>
        <p:spPr>
          <a:xfrm>
            <a:off x="3738295" y="1093823"/>
            <a:ext cx="4213903" cy="3172467"/>
          </a:xfrm>
          <a:prstGeom prst="rect">
            <a:avLst/>
          </a:prstGeom>
        </p:spPr>
      </p:pic>
    </p:spTree>
    <p:extLst>
      <p:ext uri="{BB962C8B-B14F-4D97-AF65-F5344CB8AC3E}">
        <p14:creationId xmlns:p14="http://schemas.microsoft.com/office/powerpoint/2010/main" xmlns="" val="34408102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resentation_rus_2">
  <a:themeElements>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rus_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lnDef>
  </a:objectDefaults>
  <a:extraClrSchemeLst>
    <a:extraClrScheme>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rus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rus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rus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rus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rus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rus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rus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rus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rus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rus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rus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945</Words>
  <Application>Microsoft Office PowerPoint</Application>
  <PresentationFormat>Произвольный</PresentationFormat>
  <Paragraphs>77</Paragraphs>
  <Slides>16</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presentation_rus_2</vt:lpstr>
      <vt:lpstr>1_Тема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Altman</dc:creator>
  <cp:lastModifiedBy>Tatyana</cp:lastModifiedBy>
  <cp:revision>57</cp:revision>
  <dcterms:created xsi:type="dcterms:W3CDTF">2016-04-13T17:44:29Z</dcterms:created>
  <dcterms:modified xsi:type="dcterms:W3CDTF">2019-04-13T16:38:17Z</dcterms:modified>
</cp:coreProperties>
</file>