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5" d="100"/>
          <a:sy n="95" d="100"/>
        </p:scale>
        <p:origin x="-108" y="-4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8" descr="prava_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Object 14"/>
          <p:cNvGraphicFramePr>
            <a:graphicFrameLocks noChangeAspect="1"/>
          </p:cNvGraphicFramePr>
          <p:nvPr userDrawn="1"/>
        </p:nvGraphicFramePr>
        <p:xfrm>
          <a:off x="222251" y="188913"/>
          <a:ext cx="1016000" cy="1104900"/>
        </p:xfrm>
        <a:graphic>
          <a:graphicData uri="http://schemas.openxmlformats.org/presentationml/2006/ole">
            <p:oleObj spid="_x0000_s2066" name="Точечный рисунок" r:id="rId4" imgW="762106" imgH="1104762" progId="PBrush">
              <p:embed/>
            </p:oleObj>
          </a:graphicData>
        </a:graphic>
      </p:graphicFrame>
      <p:pic>
        <p:nvPicPr>
          <p:cNvPr id="6" name="Picture 9" descr="prava_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111_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90651" y="188913"/>
            <a:ext cx="107061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1031"/>
          <p:cNvGraphicFramePr>
            <a:graphicFrameLocks noChangeAspect="1"/>
          </p:cNvGraphicFramePr>
          <p:nvPr userDrawn="1"/>
        </p:nvGraphicFramePr>
        <p:xfrm>
          <a:off x="222251" y="188913"/>
          <a:ext cx="1016000" cy="1104900"/>
        </p:xfrm>
        <a:graphic>
          <a:graphicData uri="http://schemas.openxmlformats.org/presentationml/2006/ole">
            <p:oleObj spid="_x0000_s2067" name="Точечный рисунок" r:id="rId6" imgW="762106" imgH="1104762" progId="PBrush">
              <p:embed/>
            </p:oleObj>
          </a:graphicData>
        </a:graphic>
      </p:graphicFrame>
      <p:sp>
        <p:nvSpPr>
          <p:cNvPr id="4098" name="Rectangle 2"/>
          <p:cNvSpPr>
            <a:spLocks noGrp="1" noChangeArrowheads="1"/>
          </p:cNvSpPr>
          <p:nvPr>
            <p:ph type="ctrTitle"/>
          </p:nvPr>
        </p:nvSpPr>
        <p:spPr>
          <a:xfrm>
            <a:off x="914400" y="2130427"/>
            <a:ext cx="10363200" cy="1470025"/>
          </a:xfrm>
        </p:spPr>
        <p:txBody>
          <a:bodyPr/>
          <a:lstStyle>
            <a:lvl1pPr>
              <a:defRPr/>
            </a:lvl1pPr>
          </a:lstStyle>
          <a:p>
            <a:r>
              <a:rPr lang="ru-RU"/>
              <a:t>Образец заголовка</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ru-RU"/>
              <a:t>Образец подзаголовка</a:t>
            </a:r>
          </a:p>
        </p:txBody>
      </p:sp>
      <p:sp>
        <p:nvSpPr>
          <p:cNvPr id="9" name="Rectangle 4"/>
          <p:cNvSpPr>
            <a:spLocks noGrp="1" noChangeArrowheads="1"/>
          </p:cNvSpPr>
          <p:nvPr>
            <p:ph type="dt" sz="half" idx="10"/>
          </p:nvPr>
        </p:nvSpPr>
        <p:spPr/>
        <p:txBody>
          <a:bodyPr/>
          <a:lstStyle>
            <a:lvl1pPr>
              <a:defRPr/>
            </a:lvl1pPr>
          </a:lstStyle>
          <a:p>
            <a:pPr>
              <a:defRPr/>
            </a:pPr>
            <a:endParaRPr lang="ru-RU">
              <a:solidFill>
                <a:srgbClr val="000000"/>
              </a:solidFill>
            </a:endParaRPr>
          </a:p>
        </p:txBody>
      </p:sp>
      <p:sp>
        <p:nvSpPr>
          <p:cNvPr id="10" name="Rectangle 5"/>
          <p:cNvSpPr>
            <a:spLocks noGrp="1" noChangeArrowheads="1"/>
          </p:cNvSpPr>
          <p:nvPr>
            <p:ph type="ftr" sz="quarter" idx="11"/>
          </p:nvPr>
        </p:nvSpPr>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0342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80924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56651" y="1412875"/>
            <a:ext cx="2743200" cy="4713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27051" y="1412875"/>
            <a:ext cx="8026400" cy="4713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72469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13985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427002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65073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215752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46638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811758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720746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52367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2968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017052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43668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83402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30972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1" y="2852740"/>
            <a:ext cx="5232400"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45200" y="2852740"/>
            <a:ext cx="5234517"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52415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409684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344478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70499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43555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77597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412875"/>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2852739"/>
            <a:ext cx="10670117" cy="327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r>
              <a:rPr lang="ru-RU">
                <a:solidFill>
                  <a:srgbClr val="000000"/>
                </a:solidFill>
              </a:rPr>
              <a:t>М.В. Вербицкая-2014 </a:t>
            </a:r>
          </a:p>
        </p:txBody>
      </p:sp>
      <p:pic>
        <p:nvPicPr>
          <p:cNvPr id="1030" name="Picture 8" descr="prava_rus"/>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31" name="Object 14"/>
          <p:cNvGraphicFramePr>
            <a:graphicFrameLocks noChangeAspect="1"/>
          </p:cNvGraphicFramePr>
          <p:nvPr userDrawn="1"/>
        </p:nvGraphicFramePr>
        <p:xfrm>
          <a:off x="222251" y="188913"/>
          <a:ext cx="1016000" cy="1104900"/>
        </p:xfrm>
        <a:graphic>
          <a:graphicData uri="http://schemas.openxmlformats.org/presentationml/2006/ole">
            <p:oleObj spid="_x0000_s1034" name="Точечный рисунок" r:id="rId15" imgW="762106" imgH="1104762" progId="PBrush">
              <p:embed/>
            </p:oleObj>
          </a:graphicData>
        </a:graphic>
      </p:graphicFrame>
    </p:spTree>
    <p:extLst>
      <p:ext uri="{BB962C8B-B14F-4D97-AF65-F5344CB8AC3E}">
        <p14:creationId xmlns:p14="http://schemas.microsoft.com/office/powerpoint/2010/main" xmlns="" val="127453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487706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slide" Target="slide11.xml"/><Relationship Id="rId1" Type="http://schemas.openxmlformats.org/officeDocument/2006/relationships/slideLayout" Target="../slideLayouts/slideLayout18.xml"/><Relationship Id="rId6" Type="http://schemas.openxmlformats.org/officeDocument/2006/relationships/slide" Target="slide13.xml"/><Relationship Id="rId5" Type="http://schemas.openxmlformats.org/officeDocument/2006/relationships/image" Target="../media/image8.jpe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13551"/>
          <a:stretch>
            <a:fillRect/>
          </a:stretch>
        </p:blipFill>
        <p:spPr bwMode="auto">
          <a:xfrm>
            <a:off x="1510748" y="1577009"/>
            <a:ext cx="9156700" cy="4420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0010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6466" y="191835"/>
            <a:ext cx="9386647" cy="646331"/>
          </a:xfrm>
          <a:prstGeom prst="rect">
            <a:avLst/>
          </a:prstGeom>
        </p:spPr>
        <p:txBody>
          <a:bodyPr wrap="square">
            <a:spAutoFit/>
          </a:bodyPr>
          <a:lstStyle/>
          <a:p>
            <a:pPr lvl="0"/>
            <a:r>
              <a:rPr lang="en-US" b="1" kern="0" dirty="0">
                <a:solidFill>
                  <a:sysClr val="windowText" lastClr="000000"/>
                </a:solidFill>
                <a:latin typeface="Times New Roman" panose="02020603050405020304" pitchFamily="18" charset="0"/>
              </a:rPr>
              <a:t>Task 3. Imagine that these are photos from your photo album. Choose one photo to present to your friend.</a:t>
            </a:r>
            <a:endPar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sp>
        <p:nvSpPr>
          <p:cNvPr id="6" name="Прямоугольник 5"/>
          <p:cNvSpPr/>
          <p:nvPr/>
        </p:nvSpPr>
        <p:spPr>
          <a:xfrm>
            <a:off x="400711" y="4117618"/>
            <a:ext cx="7195166" cy="2154436"/>
          </a:xfrm>
          <a:prstGeom prst="rect">
            <a:avLst/>
          </a:prstGeom>
        </p:spPr>
        <p:txBody>
          <a:bodyPr wrap="square">
            <a:spAutoFit/>
          </a:bodyPr>
          <a:lstStyle/>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have to start speaking in 1.5 minutes and will speak for not </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more than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2 minutes (12–15 sentences). In your talk remember to speak about:</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where and when the photo was taken</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what/who is in the photo</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 is happening</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keep the photo in your album</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decided to show the picture to your friend</a:t>
            </a:r>
          </a:p>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have to talk continuously, starting with</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rPr>
              <a:t>I’ve chosen photo number …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p>
          <a:p>
            <a:pPr lvl="0" algn="r"/>
            <a:r>
              <a:rPr lang="en-US" kern="0" dirty="0" smtClean="0">
                <a:solidFill>
                  <a:sysClr val="windowText" lastClr="000000"/>
                </a:solidFill>
                <a:latin typeface="Times New Roman" panose="02020603050405020304" pitchFamily="18" charset="0"/>
              </a:rPr>
              <a:t>(In 1,5 minutes click on the photo you’ve chosen)</a:t>
            </a:r>
            <a:endParaRPr kumimoji="0" lang="ru-RU" i="0" u="none" strike="noStrike" kern="0" cap="none" spc="0" normalizeH="0" baseline="0" noProof="0" dirty="0">
              <a:ln>
                <a:noFill/>
              </a:ln>
              <a:solidFill>
                <a:sysClr val="windowText" lastClr="000000"/>
              </a:solidFill>
              <a:effectLst/>
              <a:uLnTx/>
              <a:uFillTx/>
            </a:endParaRPr>
          </a:p>
        </p:txBody>
      </p:sp>
      <p:sp>
        <p:nvSpPr>
          <p:cNvPr id="7" name="Кольцо 6"/>
          <p:cNvSpPr/>
          <p:nvPr/>
        </p:nvSpPr>
        <p:spPr>
          <a:xfrm>
            <a:off x="10003489" y="587413"/>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8" name="Арка 7"/>
          <p:cNvSpPr/>
          <p:nvPr/>
        </p:nvSpPr>
        <p:spPr>
          <a:xfrm rot="5400000">
            <a:off x="10009883" y="557882"/>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5" name="TextBox 14"/>
          <p:cNvSpPr txBox="1"/>
          <p:nvPr/>
        </p:nvSpPr>
        <p:spPr>
          <a:xfrm>
            <a:off x="1683502" y="1045465"/>
            <a:ext cx="926216" cy="369332"/>
          </a:xfrm>
          <a:prstGeom prst="rect">
            <a:avLst/>
          </a:prstGeom>
          <a:noFill/>
        </p:spPr>
        <p:txBody>
          <a:bodyPr wrap="none" rtlCol="0">
            <a:spAutoFit/>
          </a:bodyPr>
          <a:lstStyle/>
          <a:p>
            <a:r>
              <a:rPr lang="en-US" b="1" dirty="0" smtClean="0"/>
              <a:t>Photo 1</a:t>
            </a:r>
            <a:endParaRPr lang="ru-RU" b="1" dirty="0"/>
          </a:p>
        </p:txBody>
      </p:sp>
      <p:sp>
        <p:nvSpPr>
          <p:cNvPr id="16" name="TextBox 15"/>
          <p:cNvSpPr txBox="1"/>
          <p:nvPr/>
        </p:nvSpPr>
        <p:spPr>
          <a:xfrm>
            <a:off x="5478032" y="1066013"/>
            <a:ext cx="926216" cy="369332"/>
          </a:xfrm>
          <a:prstGeom prst="rect">
            <a:avLst/>
          </a:prstGeom>
          <a:noFill/>
        </p:spPr>
        <p:txBody>
          <a:bodyPr wrap="none" rtlCol="0">
            <a:spAutoFit/>
          </a:bodyPr>
          <a:lstStyle/>
          <a:p>
            <a:r>
              <a:rPr lang="en-US" b="1" dirty="0" smtClean="0"/>
              <a:t>Photo 2</a:t>
            </a:r>
            <a:endParaRPr lang="ru-RU" b="1" dirty="0"/>
          </a:p>
        </p:txBody>
      </p:sp>
      <p:sp>
        <p:nvSpPr>
          <p:cNvPr id="17" name="TextBox 16"/>
          <p:cNvSpPr txBox="1"/>
          <p:nvPr/>
        </p:nvSpPr>
        <p:spPr>
          <a:xfrm>
            <a:off x="9468307" y="2772235"/>
            <a:ext cx="926216" cy="369332"/>
          </a:xfrm>
          <a:prstGeom prst="rect">
            <a:avLst/>
          </a:prstGeom>
          <a:noFill/>
        </p:spPr>
        <p:txBody>
          <a:bodyPr wrap="none" rtlCol="0">
            <a:spAutoFit/>
          </a:bodyPr>
          <a:lstStyle/>
          <a:p>
            <a:r>
              <a:rPr lang="en-US" b="1" dirty="0" smtClean="0"/>
              <a:t>Photo 3</a:t>
            </a:r>
            <a:endParaRPr lang="ru-RU" b="1" dirty="0"/>
          </a:p>
        </p:txBody>
      </p:sp>
      <p:pic>
        <p:nvPicPr>
          <p:cNvPr id="12" name="Рисунок 11" descr="Вариант-1_Задание-3-1.jpg">
            <a:hlinkClick r:id="rId2" action="ppaction://hlinksldjump"/>
          </p:cNvPr>
          <p:cNvPicPr>
            <a:picLocks noChangeAspect="1"/>
          </p:cNvPicPr>
          <p:nvPr/>
        </p:nvPicPr>
        <p:blipFill>
          <a:blip r:embed="rId3"/>
          <a:stretch>
            <a:fillRect/>
          </a:stretch>
        </p:blipFill>
        <p:spPr>
          <a:xfrm>
            <a:off x="463922" y="1448882"/>
            <a:ext cx="3552889" cy="2373330"/>
          </a:xfrm>
          <a:prstGeom prst="rect">
            <a:avLst/>
          </a:prstGeom>
          <a:ln>
            <a:noFill/>
          </a:ln>
          <a:effectLst>
            <a:outerShdw blurRad="292100" dist="139700" dir="2700000" algn="tl" rotWithShape="0">
              <a:srgbClr val="333333">
                <a:alpha val="65000"/>
              </a:srgbClr>
            </a:outerShdw>
          </a:effectLst>
        </p:spPr>
      </p:pic>
      <p:pic>
        <p:nvPicPr>
          <p:cNvPr id="18" name="Рисунок 17" descr="Вариант-1_Задание-3-2.jpg">
            <a:hlinkClick r:id="rId4" action="ppaction://hlinksldjump"/>
          </p:cNvPr>
          <p:cNvPicPr>
            <a:picLocks noChangeAspect="1"/>
          </p:cNvPicPr>
          <p:nvPr/>
        </p:nvPicPr>
        <p:blipFill>
          <a:blip r:embed="rId5" cstate="print"/>
          <a:stretch>
            <a:fillRect/>
          </a:stretch>
        </p:blipFill>
        <p:spPr>
          <a:xfrm>
            <a:off x="4247522" y="1454636"/>
            <a:ext cx="3598095" cy="2396331"/>
          </a:xfrm>
          <a:prstGeom prst="rect">
            <a:avLst/>
          </a:prstGeom>
          <a:ln>
            <a:noFill/>
          </a:ln>
          <a:effectLst>
            <a:outerShdw blurRad="292100" dist="139700" dir="2700000" algn="tl" rotWithShape="0">
              <a:srgbClr val="333333">
                <a:alpha val="65000"/>
              </a:srgbClr>
            </a:outerShdw>
          </a:effectLst>
        </p:spPr>
      </p:pic>
      <p:pic>
        <p:nvPicPr>
          <p:cNvPr id="19" name="Рисунок 18" descr="Вариант-1_Задание-3-3.jpg">
            <a:hlinkClick r:id="rId6" action="ppaction://hlinksldjump"/>
          </p:cNvPr>
          <p:cNvPicPr>
            <a:picLocks noChangeAspect="1"/>
          </p:cNvPicPr>
          <p:nvPr/>
        </p:nvPicPr>
        <p:blipFill>
          <a:blip r:embed="rId7"/>
          <a:stretch>
            <a:fillRect/>
          </a:stretch>
        </p:blipFill>
        <p:spPr>
          <a:xfrm>
            <a:off x="8095131" y="3153565"/>
            <a:ext cx="3728235" cy="2486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31989304"/>
      </p:ext>
    </p:extLst>
  </p:cSld>
  <p:clrMapOvr>
    <a:masterClrMapping/>
  </p:clrMapOvr>
  <mc:AlternateContent xmlns:mc="http://schemas.openxmlformats.org/markup-compatibility/2006">
    <mc:Choice xmlns:p14="http://schemas.microsoft.com/office/powerpoint/2010/main" xmlns="" Requires="p14">
      <p:transition spd="slow" p14:dur="2000" advTm="100000"/>
    </mc:Choice>
    <mc:Fallback>
      <p:transition spd="slow" advTm="10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9000"/>
                                        <p:tgtEl>
                                          <p:spTgt spid="7"/>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30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0643" y="2299740"/>
            <a:ext cx="4837044" cy="31393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ndParaRPr>
          </a:p>
        </p:txBody>
      </p:sp>
      <p:sp>
        <p:nvSpPr>
          <p:cNvPr id="10" name="Кольцо 9"/>
          <p:cNvSpPr/>
          <p:nvPr/>
        </p:nvSpPr>
        <p:spPr>
          <a:xfrm>
            <a:off x="9947121" y="32461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9947120" y="324610"/>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2" name="Стрелка вправо 1">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8" name="Рисунок 7" descr="Вариант-1_Задание-3-1.jpg"/>
          <p:cNvPicPr>
            <a:picLocks noChangeAspect="1"/>
          </p:cNvPicPr>
          <p:nvPr/>
        </p:nvPicPr>
        <p:blipFill>
          <a:blip r:embed="rId3"/>
          <a:stretch>
            <a:fillRect/>
          </a:stretch>
        </p:blipFill>
        <p:spPr>
          <a:xfrm>
            <a:off x="347181" y="1031819"/>
            <a:ext cx="6382392" cy="4263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05459092"/>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76661" y="2008192"/>
            <a:ext cx="4731026" cy="3139321"/>
          </a:xfrm>
          <a:prstGeom prst="rect">
            <a:avLst/>
          </a:prstGeom>
        </p:spPr>
        <p:txBody>
          <a:bodyPr wrap="square">
            <a:spAutoFit/>
          </a:bodyPr>
          <a:lstStyle/>
          <a:p>
            <a:pPr lvl="0">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10" name="Кольцо 9"/>
          <p:cNvSpPr/>
          <p:nvPr/>
        </p:nvSpPr>
        <p:spPr>
          <a:xfrm>
            <a:off x="10075910" y="157184"/>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10075910" y="157184"/>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709996" y="613624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8" name="Рисунок 7" descr="Вариант-1_Задание-3-2.jpg"/>
          <p:cNvPicPr>
            <a:picLocks noChangeAspect="1"/>
          </p:cNvPicPr>
          <p:nvPr/>
        </p:nvPicPr>
        <p:blipFill>
          <a:blip r:embed="rId3"/>
          <a:stretch>
            <a:fillRect/>
          </a:stretch>
        </p:blipFill>
        <p:spPr>
          <a:xfrm>
            <a:off x="408824" y="1161301"/>
            <a:ext cx="6216462" cy="4140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670382"/>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124" y="2299741"/>
            <a:ext cx="4594024" cy="3228448"/>
          </a:xfrm>
          <a:prstGeom prst="rect">
            <a:avLst/>
          </a:prstGeom>
        </p:spPr>
        <p:txBody>
          <a:bodyPr wrap="square">
            <a:spAutoFit/>
          </a:bodyPr>
          <a:lstStyle/>
          <a:p>
            <a:pPr lvl="0">
              <a:lnSpc>
                <a:spcPct val="150000"/>
              </a:lnSpc>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8" name="Кольцо 7"/>
          <p:cNvSpPr/>
          <p:nvPr/>
        </p:nvSpPr>
        <p:spPr>
          <a:xfrm>
            <a:off x="9934242" y="33686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Кольцо 8"/>
          <p:cNvSpPr/>
          <p:nvPr/>
        </p:nvSpPr>
        <p:spPr>
          <a:xfrm>
            <a:off x="9934242" y="336859"/>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10" name="Рисунок 9" descr="Вариант-1_Задание-3-3.jpg"/>
          <p:cNvPicPr>
            <a:picLocks noChangeAspect="1"/>
          </p:cNvPicPr>
          <p:nvPr/>
        </p:nvPicPr>
        <p:blipFill>
          <a:blip r:embed="rId3"/>
          <a:stretch>
            <a:fillRect/>
          </a:stretch>
        </p:blipFill>
        <p:spPr>
          <a:xfrm>
            <a:off x="316358" y="1156538"/>
            <a:ext cx="6183477" cy="41243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73455845"/>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9000"/>
                                        <p:tgtEl>
                                          <p:spTgt spid="8"/>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9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47" y="373230"/>
            <a:ext cx="9223513"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4. Study the </a:t>
            </a:r>
            <a:r>
              <a:rPr lang="en-US" b="1" dirty="0" err="1">
                <a:latin typeface="Times New Roman" pitchFamily="18" charset="0"/>
                <a:cs typeface="Times New Roman" pitchFamily="18" charset="0"/>
              </a:rPr>
              <a:t>twо</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phоtоgraphs</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 In 1.5 minutes be ready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cоmpare</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and</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c</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ntrast</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the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t</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graphs:</a:t>
            </a: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sysClr val="windowText" lastClr="000000"/>
                </a:solidFill>
                <a:effectLst/>
                <a:uLnTx/>
                <a:uFillTx/>
              </a:rPr>
              <a:t>· </a:t>
            </a:r>
            <a:r>
              <a:rPr lang="en-US" kern="0" dirty="0">
                <a:solidFill>
                  <a:sysClr val="windowText" lastClr="000000"/>
                </a:solidFill>
                <a:latin typeface="Times New Roman" panose="02020603050405020304" pitchFamily="18" charset="0"/>
              </a:rPr>
              <a:t>say </a:t>
            </a:r>
            <a:r>
              <a:rPr lang="en-US" dirty="0" smtClean="0">
                <a:latin typeface="Times New Roman" pitchFamily="18" charset="0"/>
                <a:cs typeface="Times New Roman" pitchFamily="18" charset="0"/>
              </a:rPr>
              <a:t>which type of housing you’d prefer;</a:t>
            </a:r>
            <a:endParaRPr kumimoji="0" lang="en-US"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why.</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TextBox 8"/>
          <p:cNvSpPr txBox="1"/>
          <p:nvPr/>
        </p:nvSpPr>
        <p:spPr>
          <a:xfrm>
            <a:off x="2802909" y="2788168"/>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7977808" y="2766875"/>
            <a:ext cx="926216" cy="369332"/>
          </a:xfrm>
          <a:prstGeom prst="rect">
            <a:avLst/>
          </a:prstGeom>
          <a:noFill/>
        </p:spPr>
        <p:txBody>
          <a:bodyPr wrap="none" rtlCol="0">
            <a:spAutoFit/>
          </a:bodyPr>
          <a:lstStyle/>
          <a:p>
            <a:r>
              <a:rPr lang="en-US" b="1" dirty="0" smtClean="0"/>
              <a:t>Photo 2</a:t>
            </a:r>
            <a:endParaRPr lang="ru-RU" b="1" dirty="0"/>
          </a:p>
        </p:txBody>
      </p:sp>
      <p:pic>
        <p:nvPicPr>
          <p:cNvPr id="10" name="Рисунок 9" descr="Вариант-1_Задание-4-1.jpg"/>
          <p:cNvPicPr>
            <a:picLocks noChangeAspect="1"/>
          </p:cNvPicPr>
          <p:nvPr/>
        </p:nvPicPr>
        <p:blipFill>
          <a:blip r:embed="rId2"/>
          <a:stretch>
            <a:fillRect/>
          </a:stretch>
        </p:blipFill>
        <p:spPr>
          <a:xfrm>
            <a:off x="973904" y="3280053"/>
            <a:ext cx="4687157" cy="3131021"/>
          </a:xfrm>
          <a:prstGeom prst="rect">
            <a:avLst/>
          </a:prstGeom>
        </p:spPr>
      </p:pic>
      <p:pic>
        <p:nvPicPr>
          <p:cNvPr id="11" name="Рисунок 10" descr="Вариант-1_Задание-4-2.jpg"/>
          <p:cNvPicPr>
            <a:picLocks noChangeAspect="1"/>
          </p:cNvPicPr>
          <p:nvPr/>
        </p:nvPicPr>
        <p:blipFill>
          <a:blip r:embed="rId3"/>
          <a:stretch>
            <a:fillRect/>
          </a:stretch>
        </p:blipFill>
        <p:spPr>
          <a:xfrm>
            <a:off x="6077141" y="3275876"/>
            <a:ext cx="4700450" cy="3135200"/>
          </a:xfrm>
          <a:prstGeom prst="rect">
            <a:avLst/>
          </a:prstGeom>
        </p:spPr>
      </p:pic>
    </p:spTree>
    <p:extLst>
      <p:ext uri="{BB962C8B-B14F-4D97-AF65-F5344CB8AC3E}">
        <p14:creationId xmlns:p14="http://schemas.microsoft.com/office/powerpoint/2010/main" xmlns="" val="1404845346"/>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97" y="94934"/>
            <a:ext cx="9475304" cy="20313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С</a:t>
            </a:r>
            <a:r>
              <a:rPr kumimoji="0" lang="en-US" sz="1400" b="1" i="0" u="none" strike="noStrike" kern="0" cap="none" spc="0" normalizeH="0" baseline="0" noProof="0" dirty="0" err="1">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mpare</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and</a:t>
            </a: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ntrast</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the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ph</a:t>
            </a:r>
            <a:r>
              <a:rPr kumimoji="0" lang="ru-RU" sz="1400" b="1" i="0" u="none" strike="noStrike" kern="0" cap="none" spc="0" normalizeH="0" baseline="0" noProof="0" dirty="0">
                <a:ln>
                  <a:noFill/>
                </a:ln>
                <a:solidFill>
                  <a:prstClr val="black"/>
                </a:solidFill>
                <a:effectLst/>
                <a:uLnTx/>
                <a:uFillTx/>
                <a:latin typeface="Cambria,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t</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graphs:</a:t>
            </a: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which </a:t>
            </a:r>
            <a:r>
              <a:rPr lang="en-US" dirty="0" smtClean="0">
                <a:latin typeface="Times New Roman" pitchFamily="18" charset="0"/>
                <a:cs typeface="Times New Roman" pitchFamily="18" charset="0"/>
              </a:rPr>
              <a:t>which type of housing you’d </a:t>
            </a:r>
            <a:r>
              <a:rPr lang="en-US" dirty="0" smtClean="0">
                <a:latin typeface="Times New Roman" pitchFamily="18" charset="0"/>
                <a:cs typeface="Times New Roman" pitchFamily="18" charset="0"/>
              </a:rPr>
              <a:t>prefer;</a:t>
            </a:r>
            <a:endParaRPr lang="en-US" kern="0" dirty="0">
              <a:solidFill>
                <a:sysClr val="windowText" lastClr="000000"/>
              </a:solidFill>
              <a:latin typeface="Times New Roman" panose="02020603050405020304" pitchFamily="18" charset="0"/>
            </a:endParaRPr>
          </a:p>
          <a:p>
            <a:pPr lvl="1">
              <a:defRPr/>
            </a:pPr>
            <a:r>
              <a:rPr kumimoji="0" lang="en-US" b="0" i="0" u="none" strike="noStrike" kern="0" cap="none" spc="0" normalizeH="0" baseline="0" noProof="0" dirty="0" smtClean="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why.</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prstClr val="black"/>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prstClr val="black"/>
              </a:solidFill>
              <a:effectLst/>
              <a:uLnTx/>
              <a:uFillTx/>
            </a:endParaRPr>
          </a:p>
        </p:txBody>
      </p:sp>
      <p:sp>
        <p:nvSpPr>
          <p:cNvPr id="6" name="Кольцо 5"/>
          <p:cNvSpPr/>
          <p:nvPr/>
        </p:nvSpPr>
        <p:spPr>
          <a:xfrm>
            <a:off x="10037273" y="220187"/>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7" name="Кольцо 6"/>
          <p:cNvSpPr/>
          <p:nvPr/>
        </p:nvSpPr>
        <p:spPr>
          <a:xfrm>
            <a:off x="10037273" y="220186"/>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TextBox 10"/>
          <p:cNvSpPr txBox="1"/>
          <p:nvPr/>
        </p:nvSpPr>
        <p:spPr>
          <a:xfrm>
            <a:off x="2690191" y="2266122"/>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7593497" y="2292626"/>
            <a:ext cx="926216" cy="369332"/>
          </a:xfrm>
          <a:prstGeom prst="rect">
            <a:avLst/>
          </a:prstGeom>
          <a:noFill/>
        </p:spPr>
        <p:txBody>
          <a:bodyPr wrap="none" rtlCol="0">
            <a:spAutoFit/>
          </a:bodyPr>
          <a:lstStyle/>
          <a:p>
            <a:r>
              <a:rPr lang="en-US" b="1" dirty="0" smtClean="0"/>
              <a:t>Photo 2</a:t>
            </a:r>
            <a:endParaRPr lang="ru-RU" b="1" dirty="0"/>
          </a:p>
        </p:txBody>
      </p:sp>
      <p:pic>
        <p:nvPicPr>
          <p:cNvPr id="10" name="Рисунок 9" descr="Вариант-1_Задание-4-1.jpg"/>
          <p:cNvPicPr>
            <a:picLocks noChangeAspect="1"/>
          </p:cNvPicPr>
          <p:nvPr/>
        </p:nvPicPr>
        <p:blipFill>
          <a:blip r:embed="rId2"/>
          <a:stretch>
            <a:fillRect/>
          </a:stretch>
        </p:blipFill>
        <p:spPr>
          <a:xfrm>
            <a:off x="388277" y="2783806"/>
            <a:ext cx="5488541" cy="3666346"/>
          </a:xfrm>
          <a:prstGeom prst="rect">
            <a:avLst/>
          </a:prstGeom>
          <a:ln>
            <a:noFill/>
          </a:ln>
          <a:effectLst>
            <a:outerShdw blurRad="292100" dist="139700" dir="2700000" algn="tl" rotWithShape="0">
              <a:srgbClr val="333333">
                <a:alpha val="65000"/>
              </a:srgbClr>
            </a:outerShdw>
          </a:effectLst>
        </p:spPr>
      </p:pic>
      <p:pic>
        <p:nvPicPr>
          <p:cNvPr id="13" name="Рисунок 12" descr="Вариант-1_Задание-4-2.jpg"/>
          <p:cNvPicPr>
            <a:picLocks noChangeAspect="1"/>
          </p:cNvPicPr>
          <p:nvPr/>
        </p:nvPicPr>
        <p:blipFill>
          <a:blip r:embed="rId3"/>
          <a:stretch>
            <a:fillRect/>
          </a:stretch>
        </p:blipFill>
        <p:spPr>
          <a:xfrm>
            <a:off x="6234273" y="2766666"/>
            <a:ext cx="5519363" cy="3681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54828287"/>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9000"/>
                                        <p:tgtEl>
                                          <p:spTgt spid="6"/>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9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576" y="2967335"/>
            <a:ext cx="7360862"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sysClr val="windowText" lastClr="000000"/>
                </a:solidFill>
                <a:effectLst>
                  <a:outerShdw blurRad="38100" dist="19050" dir="2700000" algn="tl" rotWithShape="0">
                    <a:schemeClr val="dk1">
                      <a:alpha val="40000"/>
                    </a:schemeClr>
                  </a:outerShdw>
                </a:effectLst>
                <a:uLnTx/>
                <a:uFillTx/>
              </a:rPr>
              <a:t>This is the end of the task</a:t>
            </a:r>
            <a:endParaRPr kumimoji="0" lang="ru-RU" sz="5400" b="0" i="0" u="none" strike="noStrike" kern="0" cap="none" spc="0" normalizeH="0" baseline="0" noProof="0" dirty="0">
              <a:ln w="0"/>
              <a:solidFill>
                <a:schemeClr val="tx1"/>
              </a:solidFill>
              <a:effectLst>
                <a:outerShdw blurRad="38100" dist="19050" dir="2700000" algn="tl" rotWithShape="0">
                  <a:schemeClr val="dk1">
                    <a:alpha val="40000"/>
                  </a:schemeClr>
                </a:outerShdw>
              </a:effectLst>
              <a:uLnTx/>
              <a:uFillTx/>
            </a:endParaRPr>
          </a:p>
        </p:txBody>
      </p:sp>
    </p:spTree>
    <p:extLst>
      <p:ext uri="{BB962C8B-B14F-4D97-AF65-F5344CB8AC3E}">
        <p14:creationId xmlns:p14="http://schemas.microsoft.com/office/powerpoint/2010/main" xmlns="" val="423094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588" y="2099367"/>
            <a:ext cx="10321637" cy="4154984"/>
          </a:xfrm>
          <a:prstGeom prst="rect">
            <a:avLst/>
          </a:prstGeom>
        </p:spPr>
        <p:txBody>
          <a:bodyPr wrap="square">
            <a:spAutoFit/>
          </a:bodyPr>
          <a:lstStyle/>
          <a:p>
            <a:r>
              <a:rPr lang="en-US" sz="2400" dirty="0" smtClean="0"/>
              <a:t>There are people who are afraid of bats because they think that bats suck people's blood. Actually, most bats eat insects and don't bite people. Though, there are some species who do bite animals, primarily cows. These bats are only fifty seven grams and will drink just a small amount of blood when they bite a cattle. The bats' saliva has special properties and is being used to produce a medication called </a:t>
            </a:r>
            <a:r>
              <a:rPr lang="en-US" sz="2400" dirty="0" err="1" smtClean="0"/>
              <a:t>draculin</a:t>
            </a:r>
            <a:r>
              <a:rPr lang="en-US" sz="2400" dirty="0" smtClean="0"/>
              <a:t>. Bats help people in many fields. They eat fruits and spread seeds of bananas, avocados, and more than 300 other plant species. By eating thousands of bugs each night, bats also act as a natural pest control for plants. According to scientists, bats are also extremely unselfish, as they share food with other bats who cannot get food themselves. To make a long story short, bats are rather important flying mammals and you shouldn't be afraid of them.</a:t>
            </a:r>
            <a:endParaRPr lang="ru-RU" sz="2400" dirty="0" smtClean="0"/>
          </a:p>
        </p:txBody>
      </p:sp>
      <p:sp>
        <p:nvSpPr>
          <p:cNvPr id="3" name="Прямоугольник 2"/>
          <p:cNvSpPr/>
          <p:nvPr/>
        </p:nvSpPr>
        <p:spPr>
          <a:xfrm>
            <a:off x="433588" y="111187"/>
            <a:ext cx="8027831"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Imagine that you are preparing a project with your friend. You have found some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interesting material for the presentation and you want to read this text to your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friend. You have 1.5 minutes to read the text silently, then be ready to read it out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aloud. You will not have more than 1.5 minutes to read it.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Кольцо 3"/>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xmlns="" val="3636784868"/>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9000"/>
                                        <p:tgtEl>
                                          <p:spTgt spid="4"/>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097" y="449261"/>
            <a:ext cx="10350946" cy="6129050"/>
          </a:xfrm>
          <a:prstGeom prst="rect">
            <a:avLst/>
          </a:prstGeom>
        </p:spPr>
        <p:txBody>
          <a:bodyPr wrap="square">
            <a:spAutoFit/>
          </a:bodyPr>
          <a:lstStyle/>
          <a:p>
            <a:pPr>
              <a:lnSpc>
                <a:spcPct val="150000"/>
              </a:lnSpc>
            </a:pPr>
            <a:r>
              <a:rPr lang="en-US" sz="2400" dirty="0" smtClean="0"/>
              <a:t>There are people who are afraid of bats because they think that bats suck people's blood. Actually, most bats eat insects and don't bite people. Though, there are some species who do bite animals, primarily cows. These bats are only fifty seven grams and will drink just a small amount of blood when they bite a cattle. The bats' saliva has special properties and is being used to produce a medication called </a:t>
            </a:r>
            <a:r>
              <a:rPr lang="en-US" sz="2400" dirty="0" err="1" smtClean="0"/>
              <a:t>draculin</a:t>
            </a:r>
            <a:r>
              <a:rPr lang="en-US" sz="2400" dirty="0" smtClean="0"/>
              <a:t>. Bats help people in many fields. They eat fruits and spread seeds of bananas, avocados, and more than 300 other plant species. By eating thousands of bugs each night, bats also act as a natural pest control for plants. According to scientists, bats are also extremely unselfish, as they share food with other bats who cannot get food themselves. To make a long story short, bats are rather important flying mammals and you shouldn't be afraid of them.</a:t>
            </a:r>
            <a:endParaRPr lang="ru-RU" sz="2400" dirty="0" smtClean="0"/>
          </a:p>
        </p:txBody>
      </p:sp>
      <p:sp>
        <p:nvSpPr>
          <p:cNvPr id="3" name="Кольцо 2"/>
          <p:cNvSpPr/>
          <p:nvPr/>
        </p:nvSpPr>
        <p:spPr>
          <a:xfrm>
            <a:off x="10457644" y="279796"/>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5" name="Арка 4"/>
          <p:cNvSpPr/>
          <p:nvPr/>
        </p:nvSpPr>
        <p:spPr>
          <a:xfrm rot="5400000">
            <a:off x="10450131" y="263518"/>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xmlns="" val="958042487"/>
      </p:ext>
    </p:extLst>
  </p:cSld>
  <p:clrMapOvr>
    <a:masterClrMapping/>
  </p:clrMapOvr>
  <mc:AlternateContent xmlns:mc="http://schemas.openxmlformats.org/markup-compatibility/2006">
    <mc:Choice xmlns:p14="http://schemas.microsoft.com/office/powerpoint/2010/main" xmlns=""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9000"/>
                                        <p:tgtEl>
                                          <p:spTgt spid="3"/>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3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7127" y="166283"/>
            <a:ext cx="339516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2. Study the advertisement.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Прямоугольник 3"/>
          <p:cNvSpPr/>
          <p:nvPr/>
        </p:nvSpPr>
        <p:spPr>
          <a:xfrm>
            <a:off x="801078" y="3622163"/>
            <a:ext cx="10527893" cy="2585323"/>
          </a:xfrm>
          <a:prstGeom prst="rect">
            <a:avLst/>
          </a:prstGeom>
        </p:spPr>
        <p:txBody>
          <a:bodyPr wrap="square">
            <a:spAutoFit/>
          </a:bodyPr>
          <a:lstStyle/>
          <a:p>
            <a:r>
              <a:rPr lang="en-US" b="1" dirty="0" smtClean="0">
                <a:latin typeface="Times New Roman" pitchFamily="18" charset="0"/>
                <a:cs typeface="Times New Roman" pitchFamily="18" charset="0"/>
              </a:rPr>
              <a:t>You are going on a trip to the Baltic Sea this summer and want to find out about accommodation. You'd like to get more information about this hotel. In 1.5 minutes you are to ask five direct questions to find out about the following:</a:t>
            </a:r>
            <a:endParaRPr lang="ru-RU" b="1" dirty="0" smtClean="0">
              <a:latin typeface="Times New Roman" pitchFamily="18" charset="0"/>
              <a:cs typeface="Times New Roman" pitchFamily="18" charset="0"/>
            </a:endParaRPr>
          </a:p>
          <a:p>
            <a:pPr lvl="6">
              <a:buFont typeface="Arial" pitchFamily="34" charset="0"/>
              <a:buChar char="•"/>
            </a:pPr>
            <a:r>
              <a:rPr lang="en-US" b="1" dirty="0" smtClean="0">
                <a:latin typeface="Times New Roman" pitchFamily="18" charset="0"/>
                <a:cs typeface="Times New Roman" pitchFamily="18" charset="0"/>
              </a:rPr>
              <a:t>location of the hotel</a:t>
            </a:r>
            <a:endParaRPr lang="ru-RU" b="1" dirty="0" smtClean="0">
              <a:latin typeface="Times New Roman" pitchFamily="18" charset="0"/>
              <a:cs typeface="Times New Roman" pitchFamily="18" charset="0"/>
            </a:endParaRPr>
          </a:p>
          <a:p>
            <a:pPr lvl="6">
              <a:buFont typeface="Arial" pitchFamily="34" charset="0"/>
              <a:buChar char="•"/>
            </a:pPr>
            <a:r>
              <a:rPr lang="en-US" b="1" dirty="0" smtClean="0">
                <a:latin typeface="Times New Roman" pitchFamily="18" charset="0"/>
                <a:cs typeface="Times New Roman" pitchFamily="18" charset="0"/>
              </a:rPr>
              <a:t>price for a single room</a:t>
            </a:r>
            <a:endParaRPr lang="ru-RU" b="1" dirty="0" smtClean="0">
              <a:latin typeface="Times New Roman" pitchFamily="18" charset="0"/>
              <a:cs typeface="Times New Roman" pitchFamily="18" charset="0"/>
            </a:endParaRPr>
          </a:p>
          <a:p>
            <a:pPr lvl="6">
              <a:buFont typeface="Arial" pitchFamily="34" charset="0"/>
              <a:buChar char="•"/>
            </a:pPr>
            <a:r>
              <a:rPr lang="en-US" b="1" dirty="0" smtClean="0">
                <a:latin typeface="Times New Roman" pitchFamily="18" charset="0"/>
                <a:cs typeface="Times New Roman" pitchFamily="18" charset="0"/>
              </a:rPr>
              <a:t>if breakfast is included</a:t>
            </a:r>
            <a:endParaRPr lang="ru-RU" b="1" dirty="0" smtClean="0">
              <a:latin typeface="Times New Roman" pitchFamily="18" charset="0"/>
              <a:cs typeface="Times New Roman" pitchFamily="18" charset="0"/>
            </a:endParaRPr>
          </a:p>
          <a:p>
            <a:pPr lvl="6">
              <a:buFont typeface="Arial" pitchFamily="34" charset="0"/>
              <a:buChar char="•"/>
            </a:pPr>
            <a:r>
              <a:rPr lang="en-US" b="1" dirty="0" smtClean="0">
                <a:latin typeface="Times New Roman" pitchFamily="18" charset="0"/>
                <a:cs typeface="Times New Roman" pitchFamily="18" charset="0"/>
              </a:rPr>
              <a:t>hotel facilities</a:t>
            </a:r>
            <a:endParaRPr lang="ru-RU" b="1" dirty="0" smtClean="0">
              <a:latin typeface="Times New Roman" pitchFamily="18" charset="0"/>
              <a:cs typeface="Times New Roman" pitchFamily="18" charset="0"/>
            </a:endParaRPr>
          </a:p>
          <a:p>
            <a:pPr lvl="6">
              <a:buFont typeface="Arial" pitchFamily="34" charset="0"/>
              <a:buChar char="•"/>
            </a:pPr>
            <a:r>
              <a:rPr lang="en-US" b="1" dirty="0" smtClean="0">
                <a:latin typeface="Times New Roman" pitchFamily="18" charset="0"/>
                <a:cs typeface="Times New Roman" pitchFamily="18" charset="0"/>
              </a:rPr>
              <a:t>booking online</a:t>
            </a:r>
            <a:endParaRPr lang="ru-RU" b="1" dirty="0" smtClean="0">
              <a:latin typeface="Times New Roman" pitchFamily="18" charset="0"/>
              <a:cs typeface="Times New Roman" pitchFamily="18" charset="0"/>
            </a:endParaRPr>
          </a:p>
          <a:p>
            <a:pPr lvl="0"/>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You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have 20 seconds to ask each question.</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6"/>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Прямоугольник 10"/>
          <p:cNvSpPr/>
          <p:nvPr/>
        </p:nvSpPr>
        <p:spPr>
          <a:xfrm>
            <a:off x="3557455" y="517216"/>
            <a:ext cx="4070473" cy="369332"/>
          </a:xfrm>
          <a:prstGeom prst="rect">
            <a:avLst/>
          </a:prstGeom>
        </p:spPr>
        <p:txBody>
          <a:bodyPr wrap="none">
            <a:spAutoFit/>
          </a:bodyPr>
          <a:lstStyle/>
          <a:p>
            <a:r>
              <a:rPr lang="en-US"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Best Place to Spend Your Summer!</a:t>
            </a:r>
            <a:endParaRPr lang="ru-RU"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 name="Рисунок 11" descr="Вар1_Зад2.jpg"/>
          <p:cNvPicPr>
            <a:picLocks noChangeAspect="1"/>
          </p:cNvPicPr>
          <p:nvPr/>
        </p:nvPicPr>
        <p:blipFill>
          <a:blip r:embed="rId2" cstate="print"/>
          <a:stretch>
            <a:fillRect/>
          </a:stretch>
        </p:blipFill>
        <p:spPr>
          <a:xfrm>
            <a:off x="3750068" y="1032724"/>
            <a:ext cx="3613079" cy="2420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06301206"/>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71189" y="5052022"/>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1) </a:t>
            </a:r>
            <a:r>
              <a:rPr lang="en-US" sz="2400" b="1" dirty="0" smtClean="0">
                <a:latin typeface="Times New Roman" pitchFamily="18" charset="0"/>
                <a:cs typeface="Times New Roman" pitchFamily="18" charset="0"/>
              </a:rPr>
              <a:t>location of the hotel</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Прямоугольник 5"/>
          <p:cNvSpPr/>
          <p:nvPr/>
        </p:nvSpPr>
        <p:spPr>
          <a:xfrm>
            <a:off x="3423891" y="907634"/>
            <a:ext cx="4070473" cy="369332"/>
          </a:xfrm>
          <a:prstGeom prst="rect">
            <a:avLst/>
          </a:prstGeom>
        </p:spPr>
        <p:txBody>
          <a:bodyPr wrap="none">
            <a:spAutoFit/>
          </a:bodyPr>
          <a:lstStyle/>
          <a:p>
            <a:r>
              <a:rPr lang="en-US"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Best Place to Spend Your Summer!</a:t>
            </a:r>
            <a:endParaRPr lang="ru-RU"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Рисунок 7" descr="Вар1_Зад2.jpg"/>
          <p:cNvPicPr>
            <a:picLocks noChangeAspect="1"/>
          </p:cNvPicPr>
          <p:nvPr/>
        </p:nvPicPr>
        <p:blipFill>
          <a:blip r:embed="rId2" cstate="print"/>
          <a:stretch>
            <a:fillRect/>
          </a:stretch>
        </p:blipFill>
        <p:spPr>
          <a:xfrm>
            <a:off x="4109663" y="1596262"/>
            <a:ext cx="3048000" cy="2042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9449590"/>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02226" y="4927169"/>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2) </a:t>
            </a:r>
            <a:r>
              <a:rPr lang="en-US" sz="2400" b="1" dirty="0" smtClean="0">
                <a:latin typeface="Times New Roman" pitchFamily="18" charset="0"/>
                <a:cs typeface="Times New Roman" pitchFamily="18" charset="0"/>
              </a:rPr>
              <a:t>price for a single room</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Прямоугольник 8"/>
          <p:cNvSpPr/>
          <p:nvPr/>
        </p:nvSpPr>
        <p:spPr>
          <a:xfrm>
            <a:off x="3441843" y="904126"/>
            <a:ext cx="4052521" cy="372840"/>
          </a:xfrm>
          <a:prstGeom prst="rect">
            <a:avLst/>
          </a:prstGeom>
        </p:spPr>
        <p:txBody>
          <a:bodyPr wrap="square">
            <a:spAutoFit/>
          </a:bodyPr>
          <a:lstStyle/>
          <a:p>
            <a:r>
              <a:rPr lang="en-US"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Best Place to Spend Your Summer!</a:t>
            </a:r>
            <a:endParaRPr lang="ru-RU"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Рисунок 9" descr="Вар1_Зад2.jpg"/>
          <p:cNvPicPr>
            <a:picLocks noChangeAspect="1"/>
          </p:cNvPicPr>
          <p:nvPr/>
        </p:nvPicPr>
        <p:blipFill>
          <a:blip r:embed="rId2" cstate="print"/>
          <a:stretch>
            <a:fillRect/>
          </a:stretch>
        </p:blipFill>
        <p:spPr>
          <a:xfrm>
            <a:off x="4068567" y="1616810"/>
            <a:ext cx="3048000" cy="2042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1448486"/>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36087" y="4716928"/>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3) </a:t>
            </a:r>
            <a:r>
              <a:rPr lang="en-US" sz="2400" b="1" dirty="0" smtClean="0">
                <a:latin typeface="Times New Roman" pitchFamily="18" charset="0"/>
                <a:cs typeface="Times New Roman" pitchFamily="18" charset="0"/>
              </a:rPr>
              <a:t>if breakfast is included</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0" name="Прямоугольник 9"/>
          <p:cNvSpPr/>
          <p:nvPr/>
        </p:nvSpPr>
        <p:spPr>
          <a:xfrm>
            <a:off x="3441843" y="904126"/>
            <a:ext cx="4052521" cy="372840"/>
          </a:xfrm>
          <a:prstGeom prst="rect">
            <a:avLst/>
          </a:prstGeom>
        </p:spPr>
        <p:txBody>
          <a:bodyPr wrap="square">
            <a:spAutoFit/>
          </a:bodyPr>
          <a:lstStyle/>
          <a:p>
            <a:r>
              <a:rPr lang="en-US"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Best Place to Spend Your Summer!</a:t>
            </a:r>
            <a:endParaRPr lang="ru-RU"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Рисунок 10" descr="Вар1_Зад2.jpg"/>
          <p:cNvPicPr>
            <a:picLocks noChangeAspect="1"/>
          </p:cNvPicPr>
          <p:nvPr/>
        </p:nvPicPr>
        <p:blipFill>
          <a:blip r:embed="rId2" cstate="print"/>
          <a:stretch>
            <a:fillRect/>
          </a:stretch>
        </p:blipFill>
        <p:spPr>
          <a:xfrm>
            <a:off x="4099388" y="1647633"/>
            <a:ext cx="3048000" cy="2042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99297162"/>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22769" y="4891814"/>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4) </a:t>
            </a:r>
            <a:r>
              <a:rPr lang="en-US" sz="2400" b="1" dirty="0" smtClean="0">
                <a:latin typeface="Times New Roman" pitchFamily="18" charset="0"/>
                <a:cs typeface="Times New Roman" pitchFamily="18" charset="0"/>
              </a:rPr>
              <a:t>hotel facilities</a:t>
            </a:r>
            <a:r>
              <a:rPr lang="en-US" sz="2400" b="1" kern="0" dirty="0" smtClean="0">
                <a:solidFill>
                  <a:sysClr val="windowText" lastClr="000000"/>
                </a:solidFill>
                <a:latin typeface="Times New Roman" panose="02020603050405020304" pitchFamily="18" charset="0"/>
              </a:rPr>
              <a:t> </a:t>
            </a: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8" name="Прямоугольник 7"/>
          <p:cNvSpPr/>
          <p:nvPr/>
        </p:nvSpPr>
        <p:spPr>
          <a:xfrm>
            <a:off x="3441843" y="904126"/>
            <a:ext cx="4052521" cy="372840"/>
          </a:xfrm>
          <a:prstGeom prst="rect">
            <a:avLst/>
          </a:prstGeom>
        </p:spPr>
        <p:txBody>
          <a:bodyPr wrap="square">
            <a:spAutoFit/>
          </a:bodyPr>
          <a:lstStyle/>
          <a:p>
            <a:r>
              <a:rPr lang="en-US"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Best Place to Spend Your Summer!</a:t>
            </a:r>
            <a:endParaRPr lang="ru-RU"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Рисунок 9" descr="Вар1_Зад2.jpg"/>
          <p:cNvPicPr>
            <a:picLocks noChangeAspect="1"/>
          </p:cNvPicPr>
          <p:nvPr/>
        </p:nvPicPr>
        <p:blipFill>
          <a:blip r:embed="rId2" cstate="print"/>
          <a:stretch>
            <a:fillRect/>
          </a:stretch>
        </p:blipFill>
        <p:spPr>
          <a:xfrm>
            <a:off x="4058292" y="1935308"/>
            <a:ext cx="3048000" cy="2042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390577717"/>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71671" y="4548602"/>
            <a:ext cx="3382657" cy="461665"/>
          </a:xfrm>
          <a:prstGeom prst="rect">
            <a:avLst/>
          </a:prstGeom>
        </p:spPr>
        <p:txBody>
          <a:bodyPr wrap="none">
            <a:spAutoFit/>
          </a:bodyPr>
          <a:lstStyle/>
          <a:p>
            <a:pPr lvl="2"/>
            <a:r>
              <a:rPr lang="en-US" sz="2400" b="1" kern="0" dirty="0" smtClean="0">
                <a:solidFill>
                  <a:sysClr val="windowText" lastClr="000000"/>
                </a:solidFill>
                <a:latin typeface="Times New Roman" panose="02020603050405020304" pitchFamily="18" charset="0"/>
              </a:rPr>
              <a:t>5) </a:t>
            </a:r>
            <a:r>
              <a:rPr lang="en-US" sz="2400" b="1" dirty="0" smtClean="0">
                <a:latin typeface="Times New Roman" pitchFamily="18" charset="0"/>
                <a:cs typeface="Times New Roman" pitchFamily="18" charset="0"/>
              </a:rPr>
              <a:t>booking online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Прямоугольник 5"/>
          <p:cNvSpPr/>
          <p:nvPr/>
        </p:nvSpPr>
        <p:spPr>
          <a:xfrm>
            <a:off x="3441843" y="904126"/>
            <a:ext cx="4052521" cy="372840"/>
          </a:xfrm>
          <a:prstGeom prst="rect">
            <a:avLst/>
          </a:prstGeom>
        </p:spPr>
        <p:txBody>
          <a:bodyPr wrap="square">
            <a:spAutoFit/>
          </a:bodyPr>
          <a:lstStyle/>
          <a:p>
            <a:r>
              <a:rPr lang="en-US"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Best Place to Spend Your Summer!</a:t>
            </a:r>
            <a:endParaRPr lang="ru-RU"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Рисунок 8" descr="Вар1_Зад2.jpg"/>
          <p:cNvPicPr>
            <a:picLocks noChangeAspect="1"/>
          </p:cNvPicPr>
          <p:nvPr/>
        </p:nvPicPr>
        <p:blipFill>
          <a:blip r:embed="rId2" cstate="print"/>
          <a:stretch>
            <a:fillRect/>
          </a:stretch>
        </p:blipFill>
        <p:spPr>
          <a:xfrm>
            <a:off x="4037744" y="1781196"/>
            <a:ext cx="3048000" cy="2042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4081022"/>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presentation_rus_2">
  <a:themeElements>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rus_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lnDef>
  </a:objectDefaults>
  <a:extraClrSchemeLst>
    <a:extraClrScheme>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_rus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_rus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_rus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_rus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_rus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_rus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_rus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_rus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_rus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_rus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_rus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998</Words>
  <Application>Microsoft Office PowerPoint</Application>
  <PresentationFormat>Произвольный</PresentationFormat>
  <Paragraphs>78</Paragraphs>
  <Slides>16</Slides>
  <Notes>0</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16</vt:i4>
      </vt:variant>
    </vt:vector>
  </HeadingPairs>
  <TitlesOfParts>
    <vt:vector size="19" baseType="lpstr">
      <vt:lpstr>presentation_rus_2</vt:lpstr>
      <vt:lpstr>1_Тема Office</vt:lpstr>
      <vt:lpstr>Точечный рисунок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Altman</dc:creator>
  <cp:lastModifiedBy>Tatyana</cp:lastModifiedBy>
  <cp:revision>35</cp:revision>
  <dcterms:created xsi:type="dcterms:W3CDTF">2016-04-13T17:44:29Z</dcterms:created>
  <dcterms:modified xsi:type="dcterms:W3CDTF">2019-04-13T16:46:39Z</dcterms:modified>
</cp:coreProperties>
</file>