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va_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453188"/>
            <a:ext cx="21505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4"/>
          <p:cNvGraphicFramePr>
            <a:graphicFrameLocks noChangeAspect="1"/>
          </p:cNvGraphicFramePr>
          <p:nvPr userDrawn="1"/>
        </p:nvGraphicFramePr>
        <p:xfrm>
          <a:off x="222251" y="188913"/>
          <a:ext cx="1016000" cy="1104900"/>
        </p:xfrm>
        <a:graphic>
          <a:graphicData uri="http://schemas.openxmlformats.org/presentationml/2006/ole">
            <p:oleObj spid="_x0000_s2066" name="Точечный рисунок" r:id="rId4" imgW="762106" imgH="1104762" progId="PBrush">
              <p:embed/>
            </p:oleObj>
          </a:graphicData>
        </a:graphic>
      </p:graphicFrame>
      <p:pic>
        <p:nvPicPr>
          <p:cNvPr id="6" name="Picture 9" descr="prava_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453188"/>
            <a:ext cx="21505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111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88913"/>
            <a:ext cx="10706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031"/>
          <p:cNvGraphicFramePr>
            <a:graphicFrameLocks noChangeAspect="1"/>
          </p:cNvGraphicFramePr>
          <p:nvPr userDrawn="1"/>
        </p:nvGraphicFramePr>
        <p:xfrm>
          <a:off x="222251" y="188913"/>
          <a:ext cx="1016000" cy="1104900"/>
        </p:xfrm>
        <a:graphic>
          <a:graphicData uri="http://schemas.openxmlformats.org/presentationml/2006/ole">
            <p:oleObj spid="_x0000_s2067" name="Точечный рисунок" r:id="rId6" imgW="762106" imgH="1104762" progId="PBrush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20342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80924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56651" y="1412875"/>
            <a:ext cx="2743200" cy="4713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412875"/>
            <a:ext cx="8026400" cy="4713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72469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85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02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73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75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38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75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4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22968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05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6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02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230972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2852740"/>
            <a:ext cx="52324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45200" y="2852740"/>
            <a:ext cx="5234517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15241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409684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34447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17049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143555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</p:spTree>
    <p:extLst>
      <p:ext uri="{BB962C8B-B14F-4D97-AF65-F5344CB8AC3E}">
        <p14:creationId xmlns:p14="http://schemas.microsoft.com/office/powerpoint/2010/main" xmlns="" val="17759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4128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2739"/>
            <a:ext cx="10670117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М.В. Вербицкая-2014 </a:t>
            </a:r>
          </a:p>
        </p:txBody>
      </p:sp>
      <p:pic>
        <p:nvPicPr>
          <p:cNvPr id="1030" name="Picture 8" descr="prava_r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453188"/>
            <a:ext cx="21505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1" name="Object 14"/>
          <p:cNvGraphicFramePr>
            <a:graphicFrameLocks noChangeAspect="1"/>
          </p:cNvGraphicFramePr>
          <p:nvPr userDrawn="1"/>
        </p:nvGraphicFramePr>
        <p:xfrm>
          <a:off x="222251" y="188913"/>
          <a:ext cx="1016000" cy="1104900"/>
        </p:xfrm>
        <a:graphic>
          <a:graphicData uri="http://schemas.openxmlformats.org/presentationml/2006/ole">
            <p:oleObj spid="_x0000_s1034" name="Точечный рисунок" r:id="rId15" imgW="762106" imgH="110476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45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6F98-E656-406B-9084-27BE8DA1B0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954F-50AB-4A55-B620-7C5610D5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70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5" Type="http://schemas.openxmlformats.org/officeDocument/2006/relationships/image" Target="../media/image8.emf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4"/>
            <a:ext cx="91567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Objec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700213"/>
            <a:ext cx="1657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00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67" y="19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Task 3. Imagine that these are photos from your photo album. Choose one photo to present to your friend.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051" y="45285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will have to start speaking in 1.5 minutes and will speak for not more</a:t>
            </a:r>
          </a:p>
          <a:p>
            <a:pPr lvl="0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than 2 minutes (12–15 sentences). In your talk remember to speak about: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where and when the photo was taken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what/who is in the photo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what is happening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why you keep the photo in your album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why you decided to show the picture to your friend</a:t>
            </a:r>
          </a:p>
          <a:p>
            <a:pPr lvl="0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have to talk continuously, starting with:</a:t>
            </a:r>
          </a:p>
          <a:p>
            <a:pPr lvl="0"/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"I’ve chosen photo number … "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5259211" y="1316283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Арка 7"/>
          <p:cNvSpPr/>
          <p:nvPr/>
        </p:nvSpPr>
        <p:spPr>
          <a:xfrm rot="5400000">
            <a:off x="5305361" y="1300004"/>
            <a:ext cx="1549758" cy="1642058"/>
          </a:xfrm>
          <a:prstGeom prst="blockArc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88" y="1186785"/>
            <a:ext cx="4823052" cy="3201000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230" y="191835"/>
            <a:ext cx="4750525" cy="3173719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230" y="3485872"/>
            <a:ext cx="4271934" cy="32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98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0"/>
    </mc:Choice>
    <mc:Fallback>
      <p:transition spd="slow" advTm="1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9854" y="2259984"/>
            <a:ext cx="3533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your talk remember to speak about: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where and when the photo was taken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what/who is in the photo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 is happening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keep the photo in your album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decided to show the picture to your friend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9947121" y="324610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9947120" y="324610"/>
            <a:ext cx="1588395" cy="1609501"/>
          </a:xfrm>
          <a:prstGeom prst="don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37" y="1025236"/>
            <a:ext cx="7539367" cy="5003785"/>
          </a:xfrm>
          <a:prstGeom prst="rect">
            <a:avLst/>
          </a:prstGeom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524568" y="5914103"/>
            <a:ext cx="3156155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task 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21522" y="2259984"/>
            <a:ext cx="3533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In your talk remember to speak about: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where and when the photo was taken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what/who is in the photo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 is happening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keep the photo in your album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decided to show the picture to your friend</a:t>
            </a:r>
            <a:endParaRPr lang="en-US" sz="20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0075910" y="157184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10075910" y="157184"/>
            <a:ext cx="1588395" cy="1609501"/>
          </a:xfrm>
          <a:prstGeom prst="don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5" y="872836"/>
            <a:ext cx="8280047" cy="5531713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709996" y="6136243"/>
            <a:ext cx="3156155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task 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9854" y="2259984"/>
            <a:ext cx="3533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In your talk remember to speak about: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where and when the photo was taken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what/who is in the photo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what is happening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keep the photo in your album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why you decided to show the picture to your friend</a:t>
            </a:r>
            <a:endParaRPr lang="en-US" sz="20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9934242" y="336860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9934242" y="336859"/>
            <a:ext cx="1588395" cy="1609501"/>
          </a:xfrm>
          <a:prstGeom prst="don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3" y="771431"/>
            <a:ext cx="7361500" cy="5619938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524568" y="5914103"/>
            <a:ext cx="3156155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task 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45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529" y="94934"/>
            <a:ext cx="74740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Task 4. Study the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tw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graphs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In 1.5 minutes be ready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mpare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ntrast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the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,Bold"/>
              </a:rPr>
              <a:t>о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graphs: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give a brief description of the photos (action, location)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say what the pictures have in common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say in what way the pictures are different</a:t>
            </a:r>
          </a:p>
          <a:p>
            <a:pPr lvl="0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· 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say which of 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thе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profеssions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presented in the pictures you’d prefer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explain why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will speak for not more than 2 minutes (12-15 sentences). You have to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,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talk continuously.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9659154" y="524495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9651641" y="508217"/>
            <a:ext cx="1549758" cy="1642058"/>
          </a:xfrm>
          <a:prstGeom prst="blockArc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3" y="2854037"/>
            <a:ext cx="5687485" cy="3812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2848992"/>
            <a:ext cx="5724810" cy="38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84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000"/>
    </mc:Choice>
    <mc:Fallback>
      <p:transition spd="slow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529" y="94934"/>
            <a:ext cx="7474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С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mpare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ntrast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the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,Bold"/>
              </a:rPr>
              <a:t>о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,Bold"/>
              </a:rPr>
              <a:t>о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graphs: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give a brief description of the photos (action, location)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say what the pictures have in common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say in what way the pictures are different</a:t>
            </a:r>
          </a:p>
          <a:p>
            <a:pPr lvl="0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say which 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thе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profеssions</a:t>
            </a: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presented in the pictures you’d prefer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·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explain why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will speak for not more than 2 minutes (12-15 sentences). You have to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,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talk continuously.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0037273" y="220187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0037273" y="220186"/>
            <a:ext cx="1588395" cy="1609501"/>
          </a:xfrm>
          <a:prstGeom prst="don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894" y="2627142"/>
            <a:ext cx="5985589" cy="3991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" y="2632364"/>
            <a:ext cx="5946640" cy="39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82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576" y="2967335"/>
            <a:ext cx="736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This is the end of the task</a:t>
            </a:r>
            <a:endParaRPr kumimoji="0" lang="ru-RU" sz="5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88" y="2099367"/>
            <a:ext cx="103216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Celebrating New Year’s </a:t>
            </a:r>
            <a:r>
              <a:rPr lang="en-US" sz="2400" dirty="0" smtClean="0"/>
              <a:t>Eve is </a:t>
            </a:r>
            <a:r>
              <a:rPr lang="en-US" sz="2400" dirty="0"/>
              <a:t>a universal tradition, but countries see the New Year</a:t>
            </a:r>
          </a:p>
          <a:p>
            <a:r>
              <a:rPr lang="en-US" sz="2400" dirty="0"/>
              <a:t>in with different customs. You are probably familiar with the New Year’s Eve</a:t>
            </a:r>
          </a:p>
          <a:p>
            <a:r>
              <a:rPr lang="en-US" sz="2400" dirty="0"/>
              <a:t>traditions of your own country, but do you know what the holiday looks like</a:t>
            </a:r>
          </a:p>
          <a:p>
            <a:r>
              <a:rPr lang="en-US" sz="2400" dirty="0"/>
              <a:t>elsewhere around the globe? While many countries have fireworks, some also</a:t>
            </a:r>
          </a:p>
          <a:p>
            <a:r>
              <a:rPr lang="en-US" sz="2400" dirty="0"/>
              <a:t>have their own unique traditions and customs. Here's a taste of some of the ways</a:t>
            </a:r>
          </a:p>
          <a:p>
            <a:r>
              <a:rPr lang="en-US" sz="2400" dirty="0"/>
              <a:t>different countries usher in the New Year. Spanish New Year’s Eve usually</a:t>
            </a:r>
          </a:p>
          <a:p>
            <a:r>
              <a:rPr lang="en-US" sz="2400" dirty="0"/>
              <a:t>starts with a traditional family dinner, but perhaps the most notable tradition is</a:t>
            </a:r>
          </a:p>
          <a:p>
            <a:r>
              <a:rPr lang="en-US" sz="2400" dirty="0"/>
              <a:t>the countdown to midnight. Just before the clock strikes midnight, 12 grapes</a:t>
            </a:r>
          </a:p>
          <a:p>
            <a:r>
              <a:rPr lang="en-US" sz="2400" dirty="0"/>
              <a:t>should be eaten as quickly as possible. In Russia a popular tradition is to bid</a:t>
            </a:r>
          </a:p>
          <a:p>
            <a:r>
              <a:rPr lang="en-US" sz="2400" dirty="0"/>
              <a:t>farewell to the last year and welcome in the new one. Shortly before midnight,</a:t>
            </a:r>
          </a:p>
          <a:p>
            <a:r>
              <a:rPr lang="en-US" sz="2400" dirty="0"/>
              <a:t>many Russians tune in to watch the president’s speech on TV or watch popular</a:t>
            </a:r>
            <a:r>
              <a:rPr lang="ru-RU" sz="2400" dirty="0"/>
              <a:t> </a:t>
            </a:r>
            <a:r>
              <a:rPr lang="en-US" sz="2400" dirty="0"/>
              <a:t>New Year shows.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588" y="111187"/>
            <a:ext cx="8027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Task 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Imagine that you are preparing a project with your friend. You have found some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interesting material for the presentation and you want to read this text to your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friend. You have 1.5 minutes to read the text silently, then be ready to read it out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aloud. You will not have more than 1.5 minutes to read it.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9659154" y="524495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9651641" y="508217"/>
            <a:ext cx="1549758" cy="1642058"/>
          </a:xfrm>
          <a:prstGeom prst="blockArc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78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000"/>
    </mc:Choice>
    <mc:Fallback>
      <p:transition spd="slow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468" y="17746"/>
            <a:ext cx="11153104" cy="711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Celebrating New </a:t>
            </a:r>
            <a:r>
              <a:rPr lang="en-US" sz="2400" kern="0" smtClean="0">
                <a:solidFill>
                  <a:sysClr val="windowText" lastClr="000000"/>
                </a:solidFill>
              </a:rPr>
              <a:t>Year’s Eve </a:t>
            </a:r>
            <a:r>
              <a:rPr lang="en-US" sz="2400" kern="0" dirty="0">
                <a:solidFill>
                  <a:sysClr val="windowText" lastClr="000000"/>
                </a:solidFill>
              </a:rPr>
              <a:t>is a universal tradition, but countries see the New Year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in with different customs. You are probably familiar with the New Year’s Eve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traditions of your own country, but do you know what the holiday looks like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elsewhere around the globe? While many countries have fireworks, some also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have their own unique traditions and customs. Here's a taste of some of the ways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different countries usher in the New Year. Spanish New Year’s Eve usually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starts with a traditional family dinner, but perhaps the most notable tradition is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the countdown to midnight. Just before the clock strikes midnight, 12 grapes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should be eaten as quickly as possible. In Russia a popular tradition is to bid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farewell to the last year and welcome in the new one. Shortly before midnight,</a:t>
            </a:r>
          </a:p>
          <a:p>
            <a:pPr lvl="0" algn="just">
              <a:lnSpc>
                <a:spcPct val="150000"/>
              </a:lnSpc>
            </a:pPr>
            <a:r>
              <a:rPr lang="en-US" sz="2400" kern="0" dirty="0">
                <a:solidFill>
                  <a:sysClr val="windowText" lastClr="000000"/>
                </a:solidFill>
              </a:rPr>
              <a:t>many Russians tune in to watch the president’s speech on TV or watch popular New Year shows.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10457644" y="279796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Арка 4"/>
          <p:cNvSpPr/>
          <p:nvPr/>
        </p:nvSpPr>
        <p:spPr>
          <a:xfrm rot="5400000">
            <a:off x="10450131" y="263518"/>
            <a:ext cx="1549758" cy="1642058"/>
          </a:xfrm>
          <a:prstGeom prst="blockArc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127" y="166283"/>
            <a:ext cx="339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Task 2. Study the advertisement.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708" y="409477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You are considering going to the mountains and now you’d like to get more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information. In 1.5 minutes you are to ask five direct questions to find out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about the following:</a:t>
            </a:r>
            <a:endParaRPr lang="ru-RU" b="1" kern="0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dirty="0"/>
              <a:t>1) departure dates</a:t>
            </a:r>
          </a:p>
          <a:p>
            <a:r>
              <a:rPr lang="en-US" dirty="0"/>
              <a:t>2) duration of the trip</a:t>
            </a:r>
          </a:p>
          <a:p>
            <a:r>
              <a:rPr lang="en-US" dirty="0"/>
              <a:t>3) size of the group</a:t>
            </a:r>
          </a:p>
          <a:p>
            <a:r>
              <a:rPr lang="en-US" dirty="0"/>
              <a:t>4) accommodation</a:t>
            </a:r>
          </a:p>
          <a:p>
            <a:r>
              <a:rPr lang="en-US" dirty="0"/>
              <a:t>5) price</a:t>
            </a:r>
            <a:endParaRPr lang="ru-RU" dirty="0"/>
          </a:p>
          <a:p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have 20 seconds to ask each question.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9659154" y="524495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9651641" y="508216"/>
            <a:ext cx="1549758" cy="1642058"/>
          </a:xfrm>
          <a:prstGeom prst="blockArc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1" y="1259067"/>
            <a:ext cx="4102333" cy="27384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4703" y="761715"/>
            <a:ext cx="6035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TimesNewRomanPS-BoldMT"/>
              </a:rPr>
              <a:t>The journey of your life from our Travel Agency!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3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000"/>
    </mc:Choice>
    <mc:Fallback>
      <p:transition spd="slow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5172" y="39653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1) departure dates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25" y="344910"/>
            <a:ext cx="5149424" cy="343743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9991663" y="454128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40922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2)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duration of the trip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25" y="344910"/>
            <a:ext cx="5149424" cy="343743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9991663" y="454128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5425" y="40243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3)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size of the group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25" y="344910"/>
            <a:ext cx="5149424" cy="343743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9991663" y="454128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29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5730" y="40208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4)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accommodation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25" y="344910"/>
            <a:ext cx="5149424" cy="343743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9991663" y="454128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57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460" y="4004517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5)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price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25" y="344910"/>
            <a:ext cx="5149424" cy="3437438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9991663" y="454128"/>
            <a:ext cx="1588395" cy="160950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resentation_rus_2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905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presentation_rus_2</vt:lpstr>
      <vt:lpstr>1_Тема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Altman</dc:creator>
  <cp:lastModifiedBy>Tatyana</cp:lastModifiedBy>
  <cp:revision>11</cp:revision>
  <dcterms:created xsi:type="dcterms:W3CDTF">2016-04-13T17:44:29Z</dcterms:created>
  <dcterms:modified xsi:type="dcterms:W3CDTF">2018-10-16T18:40:13Z</dcterms:modified>
</cp:coreProperties>
</file>