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8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986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104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662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09430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4334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8656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5162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2612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421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535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113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924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73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436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157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961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901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FFE4967-D993-4B2B-85D5-4F82F2CFC7BA}" type="datetimeFigureOut">
              <a:rPr lang="ru-RU" smtClean="0"/>
              <a:pPr/>
              <a:t>16.10.2018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D1C7A-4514-41D6-A59B-83C7CAB1C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80041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0618E8-CD5C-4711-9DE1-84106309AE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ЕГЭ 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устная часть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7F92AFD-1FD6-4CA2-BA4F-3D9FD913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4496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560DE3BE-6249-48CA-AD58-8B6AF1DA9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92765"/>
            <a:ext cx="9404723" cy="1590261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Языковое оформление высказывания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4C988BC8-689F-4ABB-A9A2-DA1F7E9D8A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0493611"/>
              </p:ext>
            </p:extLst>
          </p:nvPr>
        </p:nvGraphicFramePr>
        <p:xfrm>
          <a:off x="646111" y="1563758"/>
          <a:ext cx="10472466" cy="5270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822">
                  <a:extLst>
                    <a:ext uri="{9D8B030D-6E8A-4147-A177-3AD203B41FA5}">
                      <a16:colId xmlns:a16="http://schemas.microsoft.com/office/drawing/2014/main" xmlns="" val="3080686003"/>
                    </a:ext>
                  </a:extLst>
                </a:gridCol>
                <a:gridCol w="3490822">
                  <a:extLst>
                    <a:ext uri="{9D8B030D-6E8A-4147-A177-3AD203B41FA5}">
                      <a16:colId xmlns:a16="http://schemas.microsoft.com/office/drawing/2014/main" xmlns="" val="3918631461"/>
                    </a:ext>
                  </a:extLst>
                </a:gridCol>
                <a:gridCol w="3490822">
                  <a:extLst>
                    <a:ext uri="{9D8B030D-6E8A-4147-A177-3AD203B41FA5}">
                      <a16:colId xmlns:a16="http://schemas.microsoft.com/office/drawing/2014/main" xmlns="" val="798653730"/>
                    </a:ext>
                  </a:extLst>
                </a:gridCol>
              </a:tblGrid>
              <a:tr h="29687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3122763617"/>
                  </a:ext>
                </a:extLst>
              </a:tr>
              <a:tr h="4904599">
                <a:tc>
                  <a:txBody>
                    <a:bodyPr/>
                    <a:lstStyle/>
                    <a:p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Используемый словарный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запас, грамматические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структуры, фонетическое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оформление высказывания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соответствуют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поставленной задаче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(допускается не более двух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негрубых лексико-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грамматических ошибок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И/ИЛИ не более двух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негрубых фонетических ошибок) 	</a:t>
                      </a:r>
                    </a:p>
                    <a:p>
                      <a:r>
                        <a:rPr lang="en-US" dirty="0"/>
                        <a:t>2</a:t>
                      </a:r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Используемый словарный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запас, грамматические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структуры, фонетическое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оформление высказывания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основном соответствуют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поставленной задаче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(допускается не более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четырёх лексико-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грамматических ошибок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(из них не более двух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грубых) ИЛИ/И не более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четырёх фонетических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ошибок (из них не более двух грубых) 	</a:t>
                      </a:r>
                    </a:p>
                    <a:p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Понимание высказывания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затруднено из-за </a:t>
                      </a:r>
                      <a:r>
                        <a:rPr lang="ru-RU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многочис</a:t>
                      </a: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ленных лексико-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грамматических и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фонетических ошибок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(пять и более лексико-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грамматических ошибок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И/ИЛИ пять и более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фонетических ошибок)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более двух грубых ошибок) 	</a:t>
                      </a:r>
                    </a:p>
                    <a:p>
                      <a:endParaRPr lang="ru-RU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2746480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01094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EB7DD5-64AF-40C3-BAE0-7E766E3BA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02882"/>
            <a:ext cx="9404723" cy="1374127"/>
          </a:xfrm>
        </p:spPr>
        <p:txBody>
          <a:bodyPr/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высказывания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575BC62B-73FE-4C44-8055-E126A10E5F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18991428"/>
              </p:ext>
            </p:extLst>
          </p:nvPr>
        </p:nvGraphicFramePr>
        <p:xfrm>
          <a:off x="1103313" y="1853248"/>
          <a:ext cx="9657453" cy="4801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151">
                  <a:extLst>
                    <a:ext uri="{9D8B030D-6E8A-4147-A177-3AD203B41FA5}">
                      <a16:colId xmlns:a16="http://schemas.microsoft.com/office/drawing/2014/main" xmlns="" val="383038339"/>
                    </a:ext>
                  </a:extLst>
                </a:gridCol>
                <a:gridCol w="3219151">
                  <a:extLst>
                    <a:ext uri="{9D8B030D-6E8A-4147-A177-3AD203B41FA5}">
                      <a16:colId xmlns:a16="http://schemas.microsoft.com/office/drawing/2014/main" xmlns="" val="1417195410"/>
                    </a:ext>
                  </a:extLst>
                </a:gridCol>
                <a:gridCol w="3219151">
                  <a:extLst>
                    <a:ext uri="{9D8B030D-6E8A-4147-A177-3AD203B41FA5}">
                      <a16:colId xmlns:a16="http://schemas.microsoft.com/office/drawing/2014/main" xmlns="" val="534121719"/>
                    </a:ext>
                  </a:extLst>
                </a:gridCol>
              </a:tblGrid>
              <a:tr h="41340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0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3919743549"/>
                  </a:ext>
                </a:extLst>
              </a:tr>
              <a:tr h="4388464">
                <a:tc>
                  <a:txBody>
                    <a:bodyPr/>
                    <a:lstStyle/>
                    <a:p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Высказывание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логично и имеет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завершённый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характер; имеются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вступительная и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заключительная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фразы,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соответствующие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теме. Средства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логической связи используются правильно 	</a:t>
                      </a:r>
                    </a:p>
                    <a:p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Высказывание в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основном логично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имеет достаточно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завершённый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характер, НО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отсутствует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вступительная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И/ИЛИ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заключительная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фраза, И/ИЛИ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логической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связи используются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недостаточно 	</a:t>
                      </a:r>
                    </a:p>
                    <a:p>
                      <a:endParaRPr lang="ru-RU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Высказывание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нелогично И/ИЛИ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имеет завершенного характера;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вступление и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заключение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отсутствуют;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логической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связи практически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используются 	</a:t>
                      </a:r>
                    </a:p>
                    <a:p>
                      <a:endParaRPr lang="ru-RU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2553703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35646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F38AA22-D852-4296-A188-4ADD8F910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D381FBF-80B4-41AF-96E2-4B8AF68743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FCB2580-A1B2-4398-A020-81062B04FE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46F5A163-6FD9-487F-8B60-3DD3DDB0F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Объект 9" descr="http://85.142.162.119/os11/docs/4B53A6CB75B0B5E1427E596EB4931A2A/questions/961AB7D903EB94A34FC67A5E5E4B4C81%28copy1%29/innerimg1.jpg">
            <a:extLst>
              <a:ext uri="{FF2B5EF4-FFF2-40B4-BE49-F238E27FC236}">
                <a16:creationId xmlns:a16="http://schemas.microsoft.com/office/drawing/2014/main" xmlns="" id="{4C797184-FD43-4EED-B44F-8D430CEDDCD2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653" y="1179513"/>
            <a:ext cx="4453559" cy="4498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85.142.162.119/os11/docs/4B53A6CB75B0B5E1427E596EB4931A2A/questions/961AB7D903EB94A34FC67A5E5E4B4C81%28copy1%29/innerimg0.jpg">
            <a:extLst>
              <a:ext uri="{FF2B5EF4-FFF2-40B4-BE49-F238E27FC236}">
                <a16:creationId xmlns:a16="http://schemas.microsoft.com/office/drawing/2014/main" xmlns="" id="{96226014-79AE-46F1-A248-86E8ECD03B7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1984375"/>
            <a:ext cx="5157787" cy="4508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542885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19C059-B9CC-4FA3-B21B-A081B0397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7296142-8244-4183-B8E2-C9972A8B93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45199B3-7B37-4B13-A6D8-BA05F63D13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AD30197-B236-407B-8EE9-665D30AD0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9C66982-0FDD-4680-9769-4DABD19A58F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undefined">
            <a:extLst>
              <a:ext uri="{FF2B5EF4-FFF2-40B4-BE49-F238E27FC236}">
                <a16:creationId xmlns:a16="http://schemas.microsoft.com/office/drawing/2014/main" xmlns="" id="{4657D43C-3439-4A7B-920F-7DF9D2B8CCE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3" y="1690688"/>
            <a:ext cx="3642622" cy="4392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undefined">
            <a:extLst>
              <a:ext uri="{FF2B5EF4-FFF2-40B4-BE49-F238E27FC236}">
                <a16:creationId xmlns:a16="http://schemas.microsoft.com/office/drawing/2014/main" xmlns="" id="{40F799C3-F99B-42C6-838E-A267DAE6148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486" y="1554480"/>
            <a:ext cx="3129584" cy="45282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173990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F83C01E6-F8F4-48FB-8BED-382EF812C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Объект 9" descr="undefined">
            <a:extLst>
              <a:ext uri="{FF2B5EF4-FFF2-40B4-BE49-F238E27FC236}">
                <a16:creationId xmlns:a16="http://schemas.microsoft.com/office/drawing/2014/main" xmlns="" id="{EE48F2A4-3251-446B-A74F-A8E20D9AD8C0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42052"/>
            <a:ext cx="4752975" cy="35975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Объект 10" descr="undefined">
            <a:extLst>
              <a:ext uri="{FF2B5EF4-FFF2-40B4-BE49-F238E27FC236}">
                <a16:creationId xmlns:a16="http://schemas.microsoft.com/office/drawing/2014/main" xmlns="" id="{B782C882-B796-4DCA-9E67-92117A2DAC6A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0394" y="2717800"/>
            <a:ext cx="4324350" cy="2876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99995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4C21C5-B1D9-42C2-BE94-4D78C30D2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Задание 4</a:t>
            </a:r>
            <a:r>
              <a:rPr lang="ru-RU" dirty="0"/>
              <a:t/>
            </a:r>
            <a:br>
              <a:rPr lang="ru-RU" dirty="0"/>
            </a:br>
            <a:endParaRPr lang="ru-RU" sz="27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6D2A8CC-4434-49A6-A836-D87EE7A79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Task. Study the two photographs. In 1.5 minutes be ready to compare and contrast the photographs. </a:t>
            </a:r>
            <a:endParaRPr lang="ru-RU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give </a:t>
            </a:r>
            <a:r>
              <a:rPr lang="en-US" b="1" dirty="0"/>
              <a:t>a brief description</a:t>
            </a:r>
            <a:r>
              <a:rPr lang="en-US" dirty="0"/>
              <a:t> (action, location)</a:t>
            </a:r>
            <a:endParaRPr lang="ru-RU" dirty="0"/>
          </a:p>
          <a:p>
            <a:pPr lvl="0">
              <a:buFont typeface="Wingdings" panose="05000000000000000000" pitchFamily="2" charset="2"/>
              <a:buChar char="Ø"/>
            </a:pP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say what the pictures </a:t>
            </a:r>
            <a:r>
              <a:rPr lang="en-US" sz="2400" b="1" dirty="0"/>
              <a:t>have in common</a:t>
            </a:r>
            <a:endParaRPr lang="ru-RU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say in what way the pictures </a:t>
            </a:r>
            <a:r>
              <a:rPr lang="en-US" sz="2400" b="1" dirty="0"/>
              <a:t>are different</a:t>
            </a:r>
            <a:endParaRPr lang="ru-RU" sz="24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say which kind of life </a:t>
            </a:r>
            <a:r>
              <a:rPr lang="en-US" sz="2400" b="1" dirty="0"/>
              <a:t>you’d prefer </a:t>
            </a:r>
            <a:r>
              <a:rPr lang="en-US" sz="2400" dirty="0"/>
              <a:t>for wild animals 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/>
              <a:t>explain </a:t>
            </a:r>
            <a:r>
              <a:rPr lang="en-US" sz="2400" b="1" dirty="0"/>
              <a:t>why</a:t>
            </a:r>
          </a:p>
          <a:p>
            <a:pPr marL="0" indent="0">
              <a:buNone/>
            </a:pPr>
            <a:r>
              <a:rPr lang="en-GB" sz="2400" dirty="0"/>
              <a:t>You will speak for not more than 2 minutes </a:t>
            </a:r>
            <a:r>
              <a:rPr lang="en-US" sz="2400" dirty="0"/>
              <a:t>(12 – 15 sentences).</a:t>
            </a:r>
            <a:r>
              <a:rPr lang="en-GB" sz="2400" dirty="0"/>
              <a:t> You have to talk continuously.</a:t>
            </a:r>
            <a:endParaRPr lang="ru-RU" sz="2400" dirty="0"/>
          </a:p>
          <a:p>
            <a:pPr lvl="0"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36133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72DFD0-8480-4B46-99C9-DC52E598D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619987" cy="140053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>-</a:t>
            </a:r>
            <a:r>
              <a:rPr lang="en-US" dirty="0" smtClean="0"/>
              <a:t> </a:t>
            </a:r>
            <a:r>
              <a:rPr lang="en-US" sz="2700" dirty="0" smtClean="0"/>
              <a:t>I </a:t>
            </a:r>
            <a:r>
              <a:rPr lang="en-US" sz="2700" dirty="0"/>
              <a:t>would like to compare …</a:t>
            </a:r>
            <a:br>
              <a:rPr lang="en-US" sz="2700" dirty="0"/>
            </a:br>
            <a:r>
              <a:rPr lang="en-US" sz="2700" dirty="0"/>
              <a:t>- There are two photos in front of me. My task is to compare and contrast them.</a:t>
            </a:r>
            <a:endParaRPr lang="ru-RU" sz="2700" dirty="0"/>
          </a:p>
        </p:txBody>
      </p:sp>
      <p:pic>
        <p:nvPicPr>
          <p:cNvPr id="5" name="Объект 4" descr="http://85.142.162.119/os11/docs/4B53A6CB75B0B5E1427E596EB4931A2A/questions/3557419EFF21AA4F4705245D4D8F651E%28copy1%29/innerimg0.jpg">
            <a:extLst>
              <a:ext uri="{FF2B5EF4-FFF2-40B4-BE49-F238E27FC236}">
                <a16:creationId xmlns:a16="http://schemas.microsoft.com/office/drawing/2014/main" xmlns="" id="{C725A337-558D-4D0D-B19C-E538849120AF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3319" y="2863056"/>
            <a:ext cx="4295775" cy="259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http://85.142.162.119/os11/docs/4B53A6CB75B0B5E1427E596EB4931A2A/questions/3557419EFF21AA4F4705245D4D8F651E%28copy1%29/innerimg1.jpg">
            <a:extLst>
              <a:ext uri="{FF2B5EF4-FFF2-40B4-BE49-F238E27FC236}">
                <a16:creationId xmlns:a16="http://schemas.microsoft.com/office/drawing/2014/main" xmlns="" id="{0C916B7F-5F15-42B1-9732-F3639E0ADDD8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38019" y="2860675"/>
            <a:ext cx="4229100" cy="259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67634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8195" y="280986"/>
            <a:ext cx="1011878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Start with a topic both photos are devoted to.</a:t>
            </a:r>
            <a:endParaRPr lang="ru-RU" sz="2800" dirty="0" smtClean="0"/>
          </a:p>
          <a:p>
            <a:pPr lvl="3">
              <a:buFont typeface="Wingdings" pitchFamily="2" charset="2"/>
              <a:buChar char="ü"/>
            </a:pPr>
            <a:r>
              <a:rPr lang="en-US" dirty="0" smtClean="0"/>
              <a:t>Both photos show…</a:t>
            </a:r>
            <a:endParaRPr lang="ru-RU" dirty="0" smtClean="0"/>
          </a:p>
          <a:p>
            <a:pPr lvl="3">
              <a:buFont typeface="Wingdings" pitchFamily="2" charset="2"/>
              <a:buChar char="ü"/>
            </a:pPr>
            <a:r>
              <a:rPr lang="en-US" dirty="0" smtClean="0"/>
              <a:t>Each picture illustrates how/where…</a:t>
            </a:r>
            <a:endParaRPr lang="ru-RU" dirty="0" smtClean="0"/>
          </a:p>
          <a:p>
            <a:pPr lvl="3">
              <a:buFont typeface="Wingdings" pitchFamily="2" charset="2"/>
              <a:buChar char="ü"/>
            </a:pPr>
            <a:r>
              <a:rPr lang="en-US" dirty="0" smtClean="0"/>
              <a:t>Both photos show problems which…</a:t>
            </a:r>
            <a:endParaRPr lang="ru-RU" dirty="0" smtClean="0"/>
          </a:p>
          <a:p>
            <a:pPr lvl="3">
              <a:buFont typeface="Wingdings" pitchFamily="2" charset="2"/>
              <a:buChar char="ü"/>
            </a:pPr>
            <a:r>
              <a:rPr lang="en-US" dirty="0" smtClean="0"/>
              <a:t>The photos deal with different aspects of…</a:t>
            </a:r>
            <a:endParaRPr lang="ru-RU" dirty="0" smtClean="0"/>
          </a:p>
          <a:p>
            <a:pPr lvl="3">
              <a:buFont typeface="Wingdings" pitchFamily="2" charset="2"/>
              <a:buChar char="ü"/>
            </a:pPr>
            <a:r>
              <a:rPr lang="en-US" dirty="0" smtClean="0"/>
              <a:t>The pictures/photos/photographs are about…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en-US" sz="2800" b="1" dirty="0" smtClean="0"/>
              <a:t>Give a brief description of the photos (action, location)</a:t>
            </a:r>
            <a:endParaRPr lang="ru-RU" sz="2800" dirty="0" smtClean="0"/>
          </a:p>
          <a:p>
            <a:pPr lvl="3">
              <a:buFont typeface="Wingdings" pitchFamily="2" charset="2"/>
              <a:buChar char="ü"/>
            </a:pPr>
            <a:r>
              <a:rPr lang="en-US" dirty="0" smtClean="0"/>
              <a:t>In the first photo there is… who/that …..</a:t>
            </a:r>
            <a:endParaRPr lang="ru-RU" dirty="0" smtClean="0"/>
          </a:p>
          <a:p>
            <a:pPr lvl="3">
              <a:buFont typeface="Wingdings" pitchFamily="2" charset="2"/>
              <a:buChar char="ü"/>
            </a:pPr>
            <a:r>
              <a:rPr lang="en-US" dirty="0" smtClean="0"/>
              <a:t>The second photo shows … who/that….</a:t>
            </a:r>
          </a:p>
          <a:p>
            <a:r>
              <a:rPr lang="en-US" b="1" i="1" dirty="0" smtClean="0"/>
              <a:t>         </a:t>
            </a:r>
            <a:endParaRPr lang="ru-RU" dirty="0" smtClean="0"/>
          </a:p>
          <a:p>
            <a:r>
              <a:rPr lang="en-US" sz="2800" b="1" i="1" dirty="0" smtClean="0"/>
              <a:t>Speculating about the situation</a:t>
            </a:r>
            <a:endParaRPr lang="ru-RU" sz="2800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31320" y="4287328"/>
          <a:ext cx="11240220" cy="2015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9194"/>
                <a:gridCol w="7781026"/>
              </a:tblGrid>
              <a:tr h="201535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 smtClean="0"/>
                        <a:t>It may be…</a:t>
                      </a:r>
                      <a:endParaRPr lang="ru-RU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 smtClean="0"/>
                        <a:t>They could be…</a:t>
                      </a:r>
                      <a:endParaRPr lang="ru-RU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 smtClean="0"/>
                        <a:t>Perhaps, …</a:t>
                      </a:r>
                      <a:endParaRPr lang="ru-RU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 smtClean="0"/>
                        <a:t>It is probably…</a:t>
                      </a:r>
                      <a:endParaRPr lang="ru-RU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 smtClean="0"/>
                        <a:t>I imagine they’re…</a:t>
                      </a:r>
                      <a:endParaRPr lang="ru-RU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 smtClean="0"/>
                        <a:t>Another idea is that…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 smtClean="0"/>
                        <a:t>It is also possible that…</a:t>
                      </a:r>
                      <a:endParaRPr lang="ru-RU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 smtClean="0"/>
                        <a:t>It’s not clear if…</a:t>
                      </a:r>
                      <a:endParaRPr lang="ru-RU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 smtClean="0"/>
                        <a:t>It seems to me that the people in the picture…</a:t>
                      </a:r>
                      <a:endParaRPr lang="ru-RU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 smtClean="0"/>
                        <a:t>I get the impression that the people are not very happy here…</a:t>
                      </a:r>
                      <a:endParaRPr lang="ru-RU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 smtClean="0"/>
                        <a:t>They don’t seem to be enjoying themselves…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1DB62E-EC0D-4552-AC6C-625102E0C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Say what the pictures have </a:t>
            </a:r>
            <a:r>
              <a:rPr lang="en-US" sz="4000" b="1" dirty="0"/>
              <a:t>in common </a:t>
            </a:r>
            <a:r>
              <a:rPr lang="en-US" sz="4000" dirty="0"/>
              <a:t>(2 – 3 examples)</a:t>
            </a:r>
            <a:endParaRPr lang="ru-RU" sz="40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BDB99F3-F950-4A6B-8D0E-F3D94EC701E0}"/>
              </a:ext>
            </a:extLst>
          </p:cNvPr>
          <p:cNvSpPr/>
          <p:nvPr/>
        </p:nvSpPr>
        <p:spPr>
          <a:xfrm>
            <a:off x="1722783" y="1948070"/>
            <a:ext cx="93030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/>
              <a:t>In both pictures …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/>
              <a:t>Both pictures depict…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/>
              <a:t>Both of the photos show …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/>
              <a:t>Neither of them …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/>
              <a:t>Like in the first picture, in the second one …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48279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3ABE46-95A4-4B65-8784-58CD27191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1415839"/>
          </a:xfrm>
        </p:spPr>
        <p:txBody>
          <a:bodyPr>
            <a:normAutofit fontScale="90000"/>
          </a:bodyPr>
          <a:lstStyle/>
          <a:p>
            <a:r>
              <a:rPr lang="en-US" dirty="0"/>
              <a:t>Say in what way the pictures </a:t>
            </a:r>
            <a:r>
              <a:rPr lang="en-US" b="1" dirty="0"/>
              <a:t>are different.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    </a:t>
            </a:r>
            <a:r>
              <a:rPr lang="en-US" sz="2700" dirty="0"/>
              <a:t>E.g. Although the photos have some features in common, they still differ</a:t>
            </a:r>
            <a:r>
              <a:rPr lang="en-US" dirty="0"/>
              <a:t>…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1638CC9-7359-4861-ADB1-634FF6AD1981}"/>
              </a:ext>
            </a:extLst>
          </p:cNvPr>
          <p:cNvSpPr/>
          <p:nvPr/>
        </p:nvSpPr>
        <p:spPr>
          <a:xfrm>
            <a:off x="1015541" y="3227759"/>
            <a:ext cx="100003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The main difference between the photos is 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In the first picture…, whereas in the second picture 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While in the first picture …, in the second one 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Instead of 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Unlike in the first photo, in the second one 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For example/ for instance, …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762525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CEC8FF-AD2D-496F-BB8E-6701EB14B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74598" cy="1400530"/>
          </a:xfrm>
        </p:spPr>
        <p:txBody>
          <a:bodyPr>
            <a:normAutofit fontScale="90000"/>
          </a:bodyPr>
          <a:lstStyle/>
          <a:p>
            <a:r>
              <a:rPr lang="en-US" dirty="0"/>
              <a:t>Say which kind of </a:t>
            </a:r>
            <a:r>
              <a:rPr lang="en-US" dirty="0" smtClean="0"/>
              <a:t>(life) </a:t>
            </a:r>
            <a:r>
              <a:rPr lang="en-US" b="1" dirty="0" smtClean="0"/>
              <a:t>you’d prefer </a:t>
            </a:r>
            <a:br>
              <a:rPr lang="en-US" b="1" dirty="0" smtClean="0"/>
            </a:br>
            <a:r>
              <a:rPr lang="en-US" dirty="0" smtClean="0"/>
              <a:t>(for wild animals)</a:t>
            </a:r>
            <a:r>
              <a:rPr lang="en-US" b="1" dirty="0" smtClean="0"/>
              <a:t> </a:t>
            </a:r>
            <a:r>
              <a:rPr lang="en-US" b="1" dirty="0"/>
              <a:t>and explain why</a:t>
            </a:r>
            <a:r>
              <a:rPr lang="en-US" dirty="0"/>
              <a:t>  </a:t>
            </a:r>
            <a:br>
              <a:rPr lang="en-US" dirty="0"/>
            </a:b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82E89DB-1245-426D-924B-3AA6C080B05B}"/>
              </a:ext>
            </a:extLst>
          </p:cNvPr>
          <p:cNvSpPr/>
          <p:nvPr/>
        </p:nvSpPr>
        <p:spPr>
          <a:xfrm>
            <a:off x="1734285" y="2813462"/>
            <a:ext cx="85874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I think I would prefer … because 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If I had to choose  between …, I would 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In my opinion, 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Personally, I would prefer 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I might be wrong but 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It seems to me that 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My personal view is that ….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40611" y="2208362"/>
            <a:ext cx="5687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say which kind of life </a:t>
            </a:r>
            <a:r>
              <a:rPr lang="en-US" b="1" dirty="0" smtClean="0"/>
              <a:t>you’d prefer </a:t>
            </a:r>
            <a:r>
              <a:rPr lang="en-US" dirty="0" smtClean="0"/>
              <a:t>for wild animals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95936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078A3E3F-E452-4C67-9973-8EF24C26F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D456F618-B90C-48F0-AD4F-237B3CDF9674}"/>
              </a:ext>
            </a:extLst>
          </p:cNvPr>
          <p:cNvSpPr/>
          <p:nvPr/>
        </p:nvSpPr>
        <p:spPr>
          <a:xfrm>
            <a:off x="1961322" y="1853249"/>
            <a:ext cx="718267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In conclusion,</a:t>
            </a:r>
            <a:r>
              <a:rPr lang="ru-RU" sz="2800" dirty="0"/>
              <a:t> </a:t>
            </a:r>
            <a:r>
              <a:rPr lang="en-US" sz="2800" dirty="0"/>
              <a:t>I ‘d like to say that 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/>
              <a:t>To sum up, </a:t>
            </a:r>
            <a:r>
              <a:rPr lang="en-US" sz="2800" dirty="0" smtClean="0"/>
              <a:t>…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/>
              <a:t>That’s all that I can tell you about these two </a:t>
            </a:r>
            <a:r>
              <a:rPr lang="en-US" sz="2800" smtClean="0"/>
              <a:t>photos</a:t>
            </a:r>
            <a:r>
              <a:rPr lang="en-US" sz="2800" smtClean="0"/>
              <a:t>.</a:t>
            </a:r>
            <a:endParaRPr lang="ru-RU" sz="2800" i="1" smtClean="0"/>
          </a:p>
        </p:txBody>
      </p:sp>
    </p:spTree>
    <p:extLst>
      <p:ext uri="{BB962C8B-B14F-4D97-AF65-F5344CB8AC3E}">
        <p14:creationId xmlns="" xmlns:p14="http://schemas.microsoft.com/office/powerpoint/2010/main" val="58983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B85594A2-8970-4328-927F-9B78D1135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470" y="-344556"/>
            <a:ext cx="10658060" cy="1497496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100" dirty="0"/>
              <a:t>Критерии оценивания выполнения заданий устной части. Задание 3 и 4 ( описание фото и сравнение двух фото) максимум-7 баллов) </a:t>
            </a:r>
            <a:r>
              <a:rPr lang="ru-RU" sz="3100" b="1" dirty="0"/>
              <a:t>Решение коммуникативной задачи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8B6A7A32-71B9-45C3-A93E-48598C5CA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4477960"/>
              </p:ext>
            </p:extLst>
          </p:nvPr>
        </p:nvGraphicFramePr>
        <p:xfrm>
          <a:off x="450573" y="1775792"/>
          <a:ext cx="11343860" cy="493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965">
                  <a:extLst>
                    <a:ext uri="{9D8B030D-6E8A-4147-A177-3AD203B41FA5}">
                      <a16:colId xmlns:a16="http://schemas.microsoft.com/office/drawing/2014/main" xmlns="" val="2583599059"/>
                    </a:ext>
                  </a:extLst>
                </a:gridCol>
                <a:gridCol w="2835965">
                  <a:extLst>
                    <a:ext uri="{9D8B030D-6E8A-4147-A177-3AD203B41FA5}">
                      <a16:colId xmlns:a16="http://schemas.microsoft.com/office/drawing/2014/main" xmlns="" val="3166617118"/>
                    </a:ext>
                  </a:extLst>
                </a:gridCol>
                <a:gridCol w="2835965">
                  <a:extLst>
                    <a:ext uri="{9D8B030D-6E8A-4147-A177-3AD203B41FA5}">
                      <a16:colId xmlns:a16="http://schemas.microsoft.com/office/drawing/2014/main" xmlns="" val="3494241676"/>
                    </a:ext>
                  </a:extLst>
                </a:gridCol>
                <a:gridCol w="2835965">
                  <a:extLst>
                    <a:ext uri="{9D8B030D-6E8A-4147-A177-3AD203B41FA5}">
                      <a16:colId xmlns:a16="http://schemas.microsoft.com/office/drawing/2014/main" xmlns="" val="984179180"/>
                    </a:ext>
                  </a:extLst>
                </a:gridCol>
              </a:tblGrid>
              <a:tr h="73088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2386041"/>
                  </a:ext>
                </a:extLst>
              </a:tr>
              <a:tr h="4145919">
                <a:tc>
                  <a:txBody>
                    <a:bodyPr/>
                    <a:lstStyle/>
                    <a:p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Коммуникативная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задача выполнена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полностью: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полно,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точно и развёрнуто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отражает все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аспекты, указанные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задании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 среднем не менее трёх фраз по каждому пункту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плана)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Коммуникативная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задача выполнена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частично: один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аспект не раскрыт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(остальные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раскрыты полно),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один-два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раскрыты неполно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 среднем не менее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двух фраз по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каждому пункту плана)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Коммуникативная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задача выполнена не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полностью: два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аспекта не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раскрыты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(остальные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раскрыты полно),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все аспекты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раскрыты неполно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 среднем менее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двух фраз по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каждому пункту плана)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Коммуникативная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задача выполнена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менее чем на 50%: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три и более аспектов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содержания не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раскрыты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5192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71382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</TotalTime>
  <Words>644</Words>
  <Application>Microsoft Office PowerPoint</Application>
  <PresentationFormat>Произвольный</PresentationFormat>
  <Paragraphs>190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Ион</vt:lpstr>
      <vt:lpstr>ЕГЭ  устная часть</vt:lpstr>
      <vt:lpstr>Задание 4 </vt:lpstr>
      <vt:lpstr>Introduction  - I would like to compare … - There are two photos in front of me. My task is to compare and contrast them.</vt:lpstr>
      <vt:lpstr>Слайд 4</vt:lpstr>
      <vt:lpstr>Say what the pictures have in common (2 – 3 examples)</vt:lpstr>
      <vt:lpstr>Say in what way the pictures are different.       E.g. Although the photos have some features in common, they still differ…</vt:lpstr>
      <vt:lpstr>Say which kind of (life) you’d prefer  (for wild animals) and explain why   </vt:lpstr>
      <vt:lpstr>Conclusion</vt:lpstr>
      <vt:lpstr> Критерии оценивания выполнения заданий устной части. Задание 3 и 4 ( описание фото и сравнение двух фото) максимум-7 баллов) Решение коммуникативной задачи</vt:lpstr>
      <vt:lpstr> Языковое оформление высказывания</vt:lpstr>
      <vt:lpstr> Организация высказывания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 устная часть</dc:title>
  <dc:creator>Tatiana Khlunovskaya</dc:creator>
  <cp:lastModifiedBy>Tatyana</cp:lastModifiedBy>
  <cp:revision>14</cp:revision>
  <dcterms:created xsi:type="dcterms:W3CDTF">2018-10-15T19:17:57Z</dcterms:created>
  <dcterms:modified xsi:type="dcterms:W3CDTF">2018-10-16T17:47:59Z</dcterms:modified>
</cp:coreProperties>
</file>