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7" d="100"/>
          <a:sy n="97" d="100"/>
        </p:scale>
        <p:origin x="-20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856BAC3-428E-4C2A-A8F8-949E9F1B2F5D}" type="datetimeFigureOut">
              <a:rPr lang="ru-RU" smtClean="0"/>
              <a:pPr/>
              <a:t>24.11.2018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400950-B295-4BD3-A565-C947CCA45EE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856BAC3-428E-4C2A-A8F8-949E9F1B2F5D}" type="datetimeFigureOut">
              <a:rPr lang="ru-RU" smtClean="0"/>
              <a:pPr/>
              <a:t>24.11.2018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400950-B295-4BD3-A565-C947CCA45EE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856BAC3-428E-4C2A-A8F8-949E9F1B2F5D}" type="datetimeFigureOut">
              <a:rPr lang="ru-RU" smtClean="0"/>
              <a:pPr/>
              <a:t>24.11.2018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400950-B295-4BD3-A565-C947CCA45EE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856BAC3-428E-4C2A-A8F8-949E9F1B2F5D}" type="datetimeFigureOut">
              <a:rPr lang="ru-RU" smtClean="0"/>
              <a:pPr/>
              <a:t>24.11.2018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400950-B295-4BD3-A565-C947CCA45EE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856BAC3-428E-4C2A-A8F8-949E9F1B2F5D}" type="datetimeFigureOut">
              <a:rPr lang="ru-RU" smtClean="0"/>
              <a:pPr/>
              <a:t>24.11.2018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400950-B295-4BD3-A565-C947CCA45EE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856BAC3-428E-4C2A-A8F8-949E9F1B2F5D}" type="datetimeFigureOut">
              <a:rPr lang="ru-RU" smtClean="0"/>
              <a:pPr/>
              <a:t>24.11.2018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400950-B295-4BD3-A565-C947CCA45EE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856BAC3-428E-4C2A-A8F8-949E9F1B2F5D}" type="datetimeFigureOut">
              <a:rPr lang="ru-RU" smtClean="0"/>
              <a:pPr/>
              <a:t>24.11.2018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A400950-B295-4BD3-A565-C947CCA45EE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856BAC3-428E-4C2A-A8F8-949E9F1B2F5D}" type="datetimeFigureOut">
              <a:rPr lang="ru-RU" smtClean="0"/>
              <a:pPr/>
              <a:t>24.11.2018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A400950-B295-4BD3-A565-C947CCA45EE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856BAC3-428E-4C2A-A8F8-949E9F1B2F5D}" type="datetimeFigureOut">
              <a:rPr lang="ru-RU" smtClean="0"/>
              <a:pPr/>
              <a:t>24.11.2018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A400950-B295-4BD3-A565-C947CCA45EE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856BAC3-428E-4C2A-A8F8-949E9F1B2F5D}" type="datetimeFigureOut">
              <a:rPr lang="ru-RU" smtClean="0"/>
              <a:pPr/>
              <a:t>24.11.2018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400950-B295-4BD3-A565-C947CCA45EE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856BAC3-428E-4C2A-A8F8-949E9F1B2F5D}" type="datetimeFigureOut">
              <a:rPr lang="ru-RU" smtClean="0"/>
              <a:pPr/>
              <a:t>24.11.2018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400950-B295-4BD3-A565-C947CCA45EE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56BAC3-428E-4C2A-A8F8-949E9F1B2F5D}" type="datetimeFigureOut">
              <a:rPr lang="ru-RU" smtClean="0"/>
              <a:pPr/>
              <a:t>24.11.2018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00950-B295-4BD3-A565-C947CCA45EE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prv1.lori-images.net/0005488697-thumb.jpg" TargetMode="External"/><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http://prv3.lori-images.net/0002413599-thumb.jpg"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43000"/>
          </a:xfrm>
        </p:spPr>
        <p:txBody>
          <a:bodyPr/>
          <a:lstStyle/>
          <a:p>
            <a:r>
              <a:rPr lang="ru-RU" dirty="0" smtClean="0"/>
              <a:t>Задание 4</a:t>
            </a:r>
            <a:endParaRPr lang="ru-RU" dirty="0"/>
          </a:p>
        </p:txBody>
      </p:sp>
      <p:pic>
        <p:nvPicPr>
          <p:cNvPr id="5" name="Содержимое 4" descr="горнолыжные спасатели на склоне обследуют лыжницу с травмой руки, фото № 5488697, снято 19 февраля 2013 г. (c) CandyBox Images / Фотобанк Лори"/>
          <p:cNvPicPr>
            <a:picLocks noGrp="1"/>
          </p:cNvPicPr>
          <p:nvPr>
            <p:ph sz="half" idx="1"/>
          </p:nvPr>
        </p:nvPicPr>
        <p:blipFill>
          <a:blip r:embed="rId2" r:link="rId3" cstate="print">
            <a:extLst>
              <a:ext uri="{28A0092B-C50C-407E-A947-70E740481C1C}">
                <a14:useLocalDpi xmlns:a14="http://schemas.microsoft.com/office/drawing/2010/main" xmlns="" val="0"/>
              </a:ext>
            </a:extLst>
          </a:blip>
          <a:srcRect r="11429"/>
          <a:stretch>
            <a:fillRect/>
          </a:stretch>
        </p:blipFill>
        <p:spPr bwMode="auto">
          <a:xfrm>
            <a:off x="1475656" y="2852936"/>
            <a:ext cx="2232248" cy="3456384"/>
          </a:xfrm>
          <a:prstGeom prst="rect">
            <a:avLst/>
          </a:prstGeom>
          <a:noFill/>
          <a:ln>
            <a:noFill/>
          </a:ln>
        </p:spPr>
      </p:pic>
      <p:pic>
        <p:nvPicPr>
          <p:cNvPr id="8" name="Содержимое 5" descr="Компания друзей смотрят телевизор сидя на диване, фото № 2413599, снято 15 января 2011 г. (c) Raev Denis / Фотобанк Лори"/>
          <p:cNvPicPr>
            <a:picLocks/>
          </p:cNvPicPr>
          <p:nvPr/>
        </p:nvPicPr>
        <p:blipFill>
          <a:blip r:embed="rId4" r:link="rId5" cstate="print">
            <a:extLst>
              <a:ext uri="{28A0092B-C50C-407E-A947-70E740481C1C}">
                <a14:useLocalDpi xmlns:a14="http://schemas.microsoft.com/office/drawing/2010/main" xmlns="" val="0"/>
              </a:ext>
            </a:extLst>
          </a:blip>
          <a:srcRect b="11801"/>
          <a:stretch>
            <a:fillRect/>
          </a:stretch>
        </p:blipFill>
        <p:spPr bwMode="auto">
          <a:xfrm>
            <a:off x="4716016" y="3068960"/>
            <a:ext cx="3654152" cy="2592288"/>
          </a:xfrm>
          <a:prstGeom prst="rect">
            <a:avLst/>
          </a:prstGeom>
          <a:noFill/>
          <a:ln>
            <a:noFill/>
          </a:ln>
        </p:spPr>
      </p:pic>
      <p:sp>
        <p:nvSpPr>
          <p:cNvPr id="9" name="TextBox 8"/>
          <p:cNvSpPr txBox="1"/>
          <p:nvPr/>
        </p:nvSpPr>
        <p:spPr>
          <a:xfrm>
            <a:off x="431032" y="857232"/>
            <a:ext cx="8712968" cy="2308324"/>
          </a:xfrm>
          <a:prstGeom prst="rect">
            <a:avLst/>
          </a:prstGeom>
          <a:noFill/>
        </p:spPr>
        <p:txBody>
          <a:bodyPr wrap="square" rtlCol="0">
            <a:spAutoFit/>
          </a:bodyPr>
          <a:lstStyle/>
          <a:p>
            <a:r>
              <a:rPr lang="en-US" b="1" dirty="0" smtClean="0">
                <a:latin typeface="Arial" pitchFamily="34" charset="0"/>
                <a:cs typeface="Arial" pitchFamily="34" charset="0"/>
              </a:rPr>
              <a:t>Study </a:t>
            </a:r>
            <a:r>
              <a:rPr lang="en-GB" b="1" dirty="0" smtClean="0">
                <a:latin typeface="Arial" pitchFamily="34" charset="0"/>
                <a:cs typeface="Arial" pitchFamily="34" charset="0"/>
              </a:rPr>
              <a:t>the two photographs. In 1.5 minutes be ready to compare and contrast the photographs:</a:t>
            </a:r>
            <a:endParaRPr lang="ru-RU" dirty="0" smtClean="0">
              <a:latin typeface="Arial" pitchFamily="34" charset="0"/>
              <a:cs typeface="Arial" pitchFamily="34" charset="0"/>
            </a:endParaRPr>
          </a:p>
          <a:p>
            <a:pPr lvl="0">
              <a:buFont typeface="Wingdings" pitchFamily="2" charset="2"/>
              <a:buChar char="ü"/>
            </a:pPr>
            <a:r>
              <a:rPr lang="en-GB" dirty="0" smtClean="0">
                <a:latin typeface="Arial" pitchFamily="34" charset="0"/>
                <a:cs typeface="Arial" pitchFamily="34" charset="0"/>
              </a:rPr>
              <a:t>  give </a:t>
            </a:r>
            <a:r>
              <a:rPr lang="en-GB" dirty="0" smtClean="0">
                <a:latin typeface="Arial" pitchFamily="34" charset="0"/>
                <a:cs typeface="Arial" pitchFamily="34" charset="0"/>
              </a:rPr>
              <a:t>a brief description of the photos (action, location) </a:t>
            </a:r>
            <a:endParaRPr lang="ru-RU" dirty="0" smtClean="0">
              <a:latin typeface="Arial" pitchFamily="34" charset="0"/>
              <a:cs typeface="Arial" pitchFamily="34" charset="0"/>
            </a:endParaRPr>
          </a:p>
          <a:p>
            <a:pPr lvl="0">
              <a:buFont typeface="Wingdings" pitchFamily="2" charset="2"/>
              <a:buChar char="ü"/>
            </a:pPr>
            <a:r>
              <a:rPr lang="en-GB" dirty="0" smtClean="0">
                <a:latin typeface="Arial" pitchFamily="34" charset="0"/>
                <a:cs typeface="Arial" pitchFamily="34" charset="0"/>
              </a:rPr>
              <a:t>  say </a:t>
            </a:r>
            <a:r>
              <a:rPr lang="en-GB" dirty="0" smtClean="0">
                <a:latin typeface="Arial" pitchFamily="34" charset="0"/>
                <a:cs typeface="Arial" pitchFamily="34" charset="0"/>
              </a:rPr>
              <a:t>what the pictures have in common</a:t>
            </a:r>
            <a:endParaRPr lang="ru-RU" dirty="0" smtClean="0">
              <a:latin typeface="Arial" pitchFamily="34" charset="0"/>
              <a:cs typeface="Arial" pitchFamily="34" charset="0"/>
            </a:endParaRPr>
          </a:p>
          <a:p>
            <a:pPr lvl="0">
              <a:buFont typeface="Wingdings" pitchFamily="2" charset="2"/>
              <a:buChar char="ü"/>
            </a:pPr>
            <a:r>
              <a:rPr lang="en-GB" dirty="0" smtClean="0">
                <a:latin typeface="Arial" pitchFamily="34" charset="0"/>
                <a:cs typeface="Arial" pitchFamily="34" charset="0"/>
              </a:rPr>
              <a:t>  say </a:t>
            </a:r>
            <a:r>
              <a:rPr lang="en-GB" dirty="0" smtClean="0">
                <a:latin typeface="Arial" pitchFamily="34" charset="0"/>
                <a:cs typeface="Arial" pitchFamily="34" charset="0"/>
              </a:rPr>
              <a:t>in what way the pictures are different </a:t>
            </a:r>
            <a:endParaRPr lang="ru-RU" dirty="0" smtClean="0">
              <a:latin typeface="Arial" pitchFamily="34" charset="0"/>
              <a:cs typeface="Arial" pitchFamily="34" charset="0"/>
            </a:endParaRPr>
          </a:p>
          <a:p>
            <a:pPr lvl="0">
              <a:buFont typeface="Wingdings" pitchFamily="2" charset="2"/>
              <a:buChar char="ü"/>
            </a:pPr>
            <a:r>
              <a:rPr lang="en-GB" dirty="0" smtClean="0">
                <a:latin typeface="Arial" pitchFamily="34" charset="0"/>
                <a:cs typeface="Arial" pitchFamily="34" charset="0"/>
              </a:rPr>
              <a:t>  say </a:t>
            </a:r>
            <a:r>
              <a:rPr lang="en-GB" dirty="0" smtClean="0">
                <a:latin typeface="Arial" pitchFamily="34" charset="0"/>
                <a:cs typeface="Arial" pitchFamily="34" charset="0"/>
              </a:rPr>
              <a:t>which </a:t>
            </a:r>
            <a:r>
              <a:rPr lang="en-US" dirty="0" smtClean="0">
                <a:latin typeface="Arial" pitchFamily="34" charset="0"/>
                <a:cs typeface="Arial" pitchFamily="34" charset="0"/>
              </a:rPr>
              <a:t>of the leisure activities </a:t>
            </a:r>
            <a:r>
              <a:rPr lang="en-GB" dirty="0" smtClean="0">
                <a:latin typeface="Arial" pitchFamily="34" charset="0"/>
                <a:cs typeface="Arial" pitchFamily="34" charset="0"/>
              </a:rPr>
              <a:t>presented in the pictures you’d prefer </a:t>
            </a:r>
            <a:endParaRPr lang="ru-RU" dirty="0" smtClean="0">
              <a:latin typeface="Arial" pitchFamily="34" charset="0"/>
              <a:cs typeface="Arial" pitchFamily="34" charset="0"/>
            </a:endParaRPr>
          </a:p>
          <a:p>
            <a:pPr lvl="0">
              <a:buFont typeface="Wingdings" pitchFamily="2" charset="2"/>
              <a:buChar char="ü"/>
            </a:pPr>
            <a:r>
              <a:rPr lang="en-GB" dirty="0" smtClean="0">
                <a:latin typeface="Arial" pitchFamily="34" charset="0"/>
                <a:cs typeface="Arial" pitchFamily="34" charset="0"/>
              </a:rPr>
              <a:t>  explain </a:t>
            </a:r>
            <a:r>
              <a:rPr lang="en-GB" dirty="0" smtClean="0">
                <a:latin typeface="Arial" pitchFamily="34" charset="0"/>
                <a:cs typeface="Arial" pitchFamily="34" charset="0"/>
              </a:rPr>
              <a:t>why</a:t>
            </a:r>
            <a:endParaRPr lang="ru-RU" dirty="0" smtClean="0">
              <a:latin typeface="Arial" pitchFamily="34" charset="0"/>
              <a:cs typeface="Arial" pitchFamily="34" charset="0"/>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Задание 4</a:t>
            </a:r>
            <a:endParaRPr lang="ru-RU" dirty="0"/>
          </a:p>
        </p:txBody>
      </p:sp>
      <p:sp>
        <p:nvSpPr>
          <p:cNvPr id="3" name="Содержимое 2"/>
          <p:cNvSpPr>
            <a:spLocks noGrp="1"/>
          </p:cNvSpPr>
          <p:nvPr>
            <p:ph idx="1"/>
          </p:nvPr>
        </p:nvSpPr>
        <p:spPr/>
        <p:txBody>
          <a:bodyPr>
            <a:normAutofit fontScale="77500" lnSpcReduction="20000"/>
          </a:bodyPr>
          <a:lstStyle/>
          <a:p>
            <a:r>
              <a:rPr lang="en-US" dirty="0" smtClean="0"/>
              <a:t>Everybody spends free time differently. Here are two photos that are connected with leisure activities.</a:t>
            </a:r>
          </a:p>
          <a:p>
            <a:r>
              <a:rPr lang="en-US" dirty="0" smtClean="0"/>
              <a:t>In the first picture we can see three young people doing some winter sport. There are huge pine trees covered with snow in the background of the picture. The people are having rest . They are definitely enjoying themselves.  In the second picture there is a family watching a film at home. They are sitting on the sofa looking at the screen and having some popcorn as if they were at the cinema. </a:t>
            </a:r>
          </a:p>
          <a:p>
            <a:r>
              <a:rPr lang="en-US" dirty="0" smtClean="0"/>
              <a:t>The pictures have a lot in common though they may seem different. First </a:t>
            </a:r>
            <a:r>
              <a:rPr lang="en-US" smtClean="0"/>
              <a:t>of all, </a:t>
            </a:r>
            <a:r>
              <a:rPr lang="en-US" dirty="0" smtClean="0"/>
              <a:t>the people in the pictures are not at work. It’s their leisure time. Both groups of people are having fun and are pleased with what they are doing .  </a:t>
            </a:r>
          </a:p>
          <a:p>
            <a:endParaRPr lang="en-US" dirty="0" smtClean="0"/>
          </a:p>
          <a:p>
            <a:endParaRPr lang="en-US"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77500" lnSpcReduction="20000"/>
          </a:bodyPr>
          <a:lstStyle/>
          <a:p>
            <a:r>
              <a:rPr lang="en-US" dirty="0" smtClean="0"/>
              <a:t>But still the pictures are not quite alike.  The people in the first picture are staying in the open. The family in the second picture are indoors. The main difference is that the first group of people prefers sport activities while the others like to spend their free time quietly at home.</a:t>
            </a:r>
          </a:p>
          <a:p>
            <a:r>
              <a:rPr lang="en-US" dirty="0" smtClean="0"/>
              <a:t>As for me I surely prefer skiing and skating in the open .I am fond of healthy life style in general and winter sports in particular that’s why I’d prefer the activities in picture 1.</a:t>
            </a:r>
          </a:p>
          <a:p>
            <a:r>
              <a:rPr lang="en-US" dirty="0" smtClean="0"/>
              <a:t>I reckon most of my friends will agree to me as the majority of young people are keen on sports. That’s all to it.   </a:t>
            </a:r>
          </a:p>
          <a:p>
            <a:endParaRPr lang="en-US" dirty="0" smtClean="0"/>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329</Words>
  <Application>Microsoft Office PowerPoint</Application>
  <PresentationFormat>Экран (4:3)</PresentationFormat>
  <Paragraphs>15</Paragraphs>
  <Slides>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Задание 4</vt:lpstr>
      <vt:lpstr>Задание 4</vt:lpstr>
      <vt:lpstr>Слайд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ЕГЭ устная часть</dc:title>
  <dc:creator>Мумельман</dc:creator>
  <cp:lastModifiedBy>Tatyana</cp:lastModifiedBy>
  <cp:revision>17</cp:revision>
  <dcterms:created xsi:type="dcterms:W3CDTF">2016-11-06T11:32:21Z</dcterms:created>
  <dcterms:modified xsi:type="dcterms:W3CDTF">2018-11-24T20:07:24Z</dcterms:modified>
</cp:coreProperties>
</file>